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9"/>
    <p:sldId id="257" r:id="rId40"/>
    <p:sldId id="258" r:id="rId41"/>
    <p:sldId id="259" r:id="rId42"/>
    <p:sldId id="260" r:id="rId43"/>
    <p:sldId id="261" r:id="rId44"/>
    <p:sldId id="262" r:id="rId45"/>
    <p:sldId id="263" r:id="rId46"/>
    <p:sldId id="264" r:id="rId47"/>
    <p:sldId id="265" r:id="rId48"/>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Bodoni FLF" charset="1" panose="02000606090000020003"/>
      <p:regular r:id="rId10"/>
    </p:embeddedFont>
    <p:embeddedFont>
      <p:font typeface="Bodoni FLF Bold" charset="1" panose="02000803080000020003"/>
      <p:regular r:id="rId11"/>
    </p:embeddedFont>
    <p:embeddedFont>
      <p:font typeface="Bodoni FLF Italics" charset="1" panose="02000603090000090003"/>
      <p:regular r:id="rId12"/>
    </p:embeddedFont>
    <p:embeddedFont>
      <p:font typeface="Bodoni FLF Bold Italics" charset="1" panose="02000803090000090003"/>
      <p:regular r:id="rId13"/>
    </p:embeddedFont>
    <p:embeddedFont>
      <p:font typeface="Abys" charset="1" panose="00000500000000000000"/>
      <p:regular r:id="rId14"/>
    </p:embeddedFont>
    <p:embeddedFont>
      <p:font typeface="Canva Sans" charset="1" panose="020B0503030501040103"/>
      <p:regular r:id="rId15"/>
    </p:embeddedFont>
    <p:embeddedFont>
      <p:font typeface="Canva Sans Bold" charset="1" panose="020B0803030501040103"/>
      <p:regular r:id="rId16"/>
    </p:embeddedFont>
    <p:embeddedFont>
      <p:font typeface="Canva Sans Italics" charset="1" panose="020B0503030501040103"/>
      <p:regular r:id="rId17"/>
    </p:embeddedFont>
    <p:embeddedFont>
      <p:font typeface="Canva Sans Bold Italics" charset="1" panose="020B0803030501040103"/>
      <p:regular r:id="rId18"/>
    </p:embeddedFont>
    <p:embeddedFont>
      <p:font typeface="Canva Sans Medium" charset="1" panose="020B0603030501040103"/>
      <p:regular r:id="rId19"/>
    </p:embeddedFont>
    <p:embeddedFont>
      <p:font typeface="Canva Sans Medium Italics" charset="1" panose="020B0603030501040103"/>
      <p:regular r:id="rId20"/>
    </p:embeddedFont>
    <p:embeddedFont>
      <p:font typeface="Poppins" charset="1" panose="00000500000000000000"/>
      <p:regular r:id="rId21"/>
    </p:embeddedFont>
    <p:embeddedFont>
      <p:font typeface="Poppins Bold" charset="1" panose="00000800000000000000"/>
      <p:regular r:id="rId22"/>
    </p:embeddedFont>
    <p:embeddedFont>
      <p:font typeface="Poppins Italics" charset="1" panose="00000500000000000000"/>
      <p:regular r:id="rId23"/>
    </p:embeddedFont>
    <p:embeddedFont>
      <p:font typeface="Poppins Bold Italics" charset="1" panose="00000800000000000000"/>
      <p:regular r:id="rId24"/>
    </p:embeddedFont>
    <p:embeddedFont>
      <p:font typeface="Poppins Thin" charset="1" panose="00000300000000000000"/>
      <p:regular r:id="rId25"/>
    </p:embeddedFont>
    <p:embeddedFont>
      <p:font typeface="Poppins Thin Italics" charset="1" panose="00000300000000000000"/>
      <p:regular r:id="rId26"/>
    </p:embeddedFont>
    <p:embeddedFont>
      <p:font typeface="Poppins Extra-Light" charset="1" panose="00000300000000000000"/>
      <p:regular r:id="rId27"/>
    </p:embeddedFont>
    <p:embeddedFont>
      <p:font typeface="Poppins Extra-Light Italics" charset="1" panose="00000300000000000000"/>
      <p:regular r:id="rId28"/>
    </p:embeddedFont>
    <p:embeddedFont>
      <p:font typeface="Poppins Light" charset="1" panose="00000400000000000000"/>
      <p:regular r:id="rId29"/>
    </p:embeddedFont>
    <p:embeddedFont>
      <p:font typeface="Poppins Light Italics" charset="1" panose="00000400000000000000"/>
      <p:regular r:id="rId30"/>
    </p:embeddedFont>
    <p:embeddedFont>
      <p:font typeface="Poppins Medium" charset="1" panose="00000600000000000000"/>
      <p:regular r:id="rId31"/>
    </p:embeddedFont>
    <p:embeddedFont>
      <p:font typeface="Poppins Medium Italics" charset="1" panose="00000600000000000000"/>
      <p:regular r:id="rId32"/>
    </p:embeddedFont>
    <p:embeddedFont>
      <p:font typeface="Poppins Semi-Bold" charset="1" panose="00000700000000000000"/>
      <p:regular r:id="rId33"/>
    </p:embeddedFont>
    <p:embeddedFont>
      <p:font typeface="Poppins Semi-Bold Italics" charset="1" panose="00000700000000000000"/>
      <p:regular r:id="rId34"/>
    </p:embeddedFont>
    <p:embeddedFont>
      <p:font typeface="Poppins Ultra-Bold" charset="1" panose="00000900000000000000"/>
      <p:regular r:id="rId35"/>
    </p:embeddedFont>
    <p:embeddedFont>
      <p:font typeface="Poppins Ultra-Bold Italics" charset="1" panose="00000900000000000000"/>
      <p:regular r:id="rId36"/>
    </p:embeddedFont>
    <p:embeddedFont>
      <p:font typeface="Poppins Heavy" charset="1" panose="00000A00000000000000"/>
      <p:regular r:id="rId37"/>
    </p:embeddedFont>
    <p:embeddedFont>
      <p:font typeface="Poppins Heavy Italics" charset="1" panose="00000A0000000000000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slides/slide1.xml" Type="http://schemas.openxmlformats.org/officeDocument/2006/relationships/slide"/><Relationship Id="rId4" Target="theme/theme1.xml" Type="http://schemas.openxmlformats.org/officeDocument/2006/relationships/theme"/><Relationship Id="rId40" Target="slides/slide2.xml" Type="http://schemas.openxmlformats.org/officeDocument/2006/relationships/slide"/><Relationship Id="rId41" Target="slides/slide3.xml" Type="http://schemas.openxmlformats.org/officeDocument/2006/relationships/slide"/><Relationship Id="rId42" Target="slides/slide4.xml" Type="http://schemas.openxmlformats.org/officeDocument/2006/relationships/slide"/><Relationship Id="rId43" Target="slides/slide5.xml" Type="http://schemas.openxmlformats.org/officeDocument/2006/relationships/slide"/><Relationship Id="rId44" Target="slides/slide6.xml" Type="http://schemas.openxmlformats.org/officeDocument/2006/relationships/slide"/><Relationship Id="rId45" Target="slides/slide7.xml" Type="http://schemas.openxmlformats.org/officeDocument/2006/relationships/slide"/><Relationship Id="rId46" Target="slides/slide8.xml" Type="http://schemas.openxmlformats.org/officeDocument/2006/relationships/slide"/><Relationship Id="rId47" Target="slides/slide9.xml" Type="http://schemas.openxmlformats.org/officeDocument/2006/relationships/slide"/><Relationship Id="rId48" Target="slides/slide10.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pn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jpeg" Type="http://schemas.openxmlformats.org/officeDocument/2006/relationships/image"/><Relationship Id="rId9" Target="../media/image8.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11" Target="../media/image21.svg" Type="http://schemas.openxmlformats.org/officeDocument/2006/relationships/image"/><Relationship Id="rId2" Target="../media/image23.pn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 Id="rId7" Target="../media/image28.png" Type="http://schemas.openxmlformats.org/officeDocument/2006/relationships/image"/><Relationship Id="rId8" Target="../media/image29.png" Type="http://schemas.openxmlformats.org/officeDocument/2006/relationships/image"/><Relationship Id="rId9" Target="../media/image8.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31.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437272">
            <a:off x="5744916" y="-2787352"/>
            <a:ext cx="16294672" cy="6097105"/>
            <a:chOff x="0" y="0"/>
            <a:chExt cx="4348154" cy="1626983"/>
          </a:xfrm>
        </p:grpSpPr>
        <p:sp>
          <p:nvSpPr>
            <p:cNvPr name="Freeform 3" id="3"/>
            <p:cNvSpPr/>
            <p:nvPr/>
          </p:nvSpPr>
          <p:spPr>
            <a:xfrm flipH="false" flipV="false" rot="0">
              <a:off x="0" y="0"/>
              <a:ext cx="4348154" cy="1626983"/>
            </a:xfrm>
            <a:custGeom>
              <a:avLst/>
              <a:gdLst/>
              <a:ahLst/>
              <a:cxnLst/>
              <a:rect r="r" b="b" t="t" l="l"/>
              <a:pathLst>
                <a:path h="1626983" w="4348154">
                  <a:moveTo>
                    <a:pt x="0" y="0"/>
                  </a:moveTo>
                  <a:lnTo>
                    <a:pt x="4348154" y="0"/>
                  </a:lnTo>
                  <a:lnTo>
                    <a:pt x="4348154" y="1626983"/>
                  </a:lnTo>
                  <a:lnTo>
                    <a:pt x="0" y="1626983"/>
                  </a:lnTo>
                  <a:close/>
                </a:path>
              </a:pathLst>
            </a:custGeom>
            <a:solidFill>
              <a:srgbClr val="F2C97B"/>
            </a:solidFill>
          </p:spPr>
        </p:sp>
        <p:sp>
          <p:nvSpPr>
            <p:cNvPr name="TextBox 4" id="4"/>
            <p:cNvSpPr txBox="true"/>
            <p:nvPr/>
          </p:nvSpPr>
          <p:spPr>
            <a:xfrm>
              <a:off x="0" y="-38100"/>
              <a:ext cx="4348154" cy="1665083"/>
            </a:xfrm>
            <a:prstGeom prst="rect">
              <a:avLst/>
            </a:prstGeom>
          </p:spPr>
          <p:txBody>
            <a:bodyPr anchor="ctr" rtlCol="false" tIns="68225" lIns="68225" bIns="68225" rIns="68225"/>
            <a:lstStyle/>
            <a:p>
              <a:pPr algn="ctr">
                <a:lnSpc>
                  <a:spcPts val="2632"/>
                </a:lnSpc>
                <a:spcBef>
                  <a:spcPct val="0"/>
                </a:spcBef>
              </a:pPr>
            </a:p>
          </p:txBody>
        </p:sp>
      </p:grpSp>
      <p:sp>
        <p:nvSpPr>
          <p:cNvPr name="Freeform 5" id="5"/>
          <p:cNvSpPr/>
          <p:nvPr/>
        </p:nvSpPr>
        <p:spPr>
          <a:xfrm flipH="false" flipV="false" rot="0">
            <a:off x="-387798" y="-7251912"/>
            <a:ext cx="12181238" cy="12181238"/>
          </a:xfrm>
          <a:custGeom>
            <a:avLst/>
            <a:gdLst/>
            <a:ahLst/>
            <a:cxnLst/>
            <a:rect r="r" b="b" t="t" l="l"/>
            <a:pathLst>
              <a:path h="12181238" w="12181238">
                <a:moveTo>
                  <a:pt x="0" y="0"/>
                </a:moveTo>
                <a:lnTo>
                  <a:pt x="12181238" y="0"/>
                </a:lnTo>
                <a:lnTo>
                  <a:pt x="12181238" y="12181238"/>
                </a:lnTo>
                <a:lnTo>
                  <a:pt x="0" y="121812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425341">
            <a:off x="14360947" y="4105187"/>
            <a:ext cx="11906070" cy="5030315"/>
          </a:xfrm>
          <a:custGeom>
            <a:avLst/>
            <a:gdLst/>
            <a:ahLst/>
            <a:cxnLst/>
            <a:rect r="r" b="b" t="t" l="l"/>
            <a:pathLst>
              <a:path h="5030315" w="11906070">
                <a:moveTo>
                  <a:pt x="0" y="0"/>
                </a:moveTo>
                <a:lnTo>
                  <a:pt x="11906070" y="0"/>
                </a:lnTo>
                <a:lnTo>
                  <a:pt x="11906070" y="5030315"/>
                </a:lnTo>
                <a:lnTo>
                  <a:pt x="0" y="5030315"/>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0091264" y="544953"/>
            <a:ext cx="6338489" cy="6338489"/>
          </a:xfrm>
          <a:custGeom>
            <a:avLst/>
            <a:gdLst/>
            <a:ahLst/>
            <a:cxnLst/>
            <a:rect r="r" b="b" t="t" l="l"/>
            <a:pathLst>
              <a:path h="6338489" w="6338489">
                <a:moveTo>
                  <a:pt x="0" y="0"/>
                </a:moveTo>
                <a:lnTo>
                  <a:pt x="6338488" y="0"/>
                </a:lnTo>
                <a:lnTo>
                  <a:pt x="6338488" y="6338489"/>
                </a:lnTo>
                <a:lnTo>
                  <a:pt x="0" y="633848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a:grpSpLocks noChangeAspect="true"/>
          </p:cNvGrpSpPr>
          <p:nvPr/>
        </p:nvGrpSpPr>
        <p:grpSpPr>
          <a:xfrm rot="0">
            <a:off x="10345611" y="837759"/>
            <a:ext cx="5811664" cy="5811641"/>
            <a:chOff x="0" y="0"/>
            <a:chExt cx="6350000" cy="6349975"/>
          </a:xfrm>
        </p:grpSpPr>
        <p:sp>
          <p:nvSpPr>
            <p:cNvPr name="Freeform 9" id="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49348" t="0" r="-7206" b="0"/>
              </a:stretch>
            </a:blipFill>
          </p:spPr>
        </p:sp>
      </p:grpSp>
      <p:sp>
        <p:nvSpPr>
          <p:cNvPr name="Freeform 10" id="10"/>
          <p:cNvSpPr/>
          <p:nvPr/>
        </p:nvSpPr>
        <p:spPr>
          <a:xfrm flipH="false" flipV="false" rot="0">
            <a:off x="4448315" y="727384"/>
            <a:ext cx="2511912" cy="2511912"/>
          </a:xfrm>
          <a:custGeom>
            <a:avLst/>
            <a:gdLst/>
            <a:ahLst/>
            <a:cxnLst/>
            <a:rect r="r" b="b" t="t" l="l"/>
            <a:pathLst>
              <a:path h="2511912" w="2511912">
                <a:moveTo>
                  <a:pt x="0" y="0"/>
                </a:moveTo>
                <a:lnTo>
                  <a:pt x="2511912" y="0"/>
                </a:lnTo>
                <a:lnTo>
                  <a:pt x="2511912" y="2511912"/>
                </a:lnTo>
                <a:lnTo>
                  <a:pt x="0" y="2511912"/>
                </a:lnTo>
                <a:lnTo>
                  <a:pt x="0" y="0"/>
                </a:lnTo>
                <a:close/>
              </a:path>
            </a:pathLst>
          </a:custGeom>
          <a:blipFill>
            <a:blip r:embed="rId9"/>
            <a:stretch>
              <a:fillRect l="0" t="0" r="0" b="0"/>
            </a:stretch>
          </a:blipFill>
        </p:spPr>
      </p:sp>
      <p:grpSp>
        <p:nvGrpSpPr>
          <p:cNvPr name="Group 11" id="11"/>
          <p:cNvGrpSpPr/>
          <p:nvPr/>
        </p:nvGrpSpPr>
        <p:grpSpPr>
          <a:xfrm rot="0">
            <a:off x="4448315" y="713308"/>
            <a:ext cx="2634699" cy="263469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B2B9C3"/>
              </a:solidFill>
              <a:prstDash val="solid"/>
              <a:miter/>
            </a:ln>
          </p:spPr>
        </p:sp>
        <p:sp>
          <p:nvSpPr>
            <p:cNvPr name="TextBox 13" id="13"/>
            <p:cNvSpPr txBox="true"/>
            <p:nvPr/>
          </p:nvSpPr>
          <p:spPr>
            <a:xfrm>
              <a:off x="76200" y="28575"/>
              <a:ext cx="660400" cy="708025"/>
            </a:xfrm>
            <a:prstGeom prst="rect">
              <a:avLst/>
            </a:prstGeom>
          </p:spPr>
          <p:txBody>
            <a:bodyPr anchor="ctr" rtlCol="false" tIns="68225" lIns="68225" bIns="68225" rIns="68225"/>
            <a:lstStyle/>
            <a:p>
              <a:pPr algn="ctr">
                <a:lnSpc>
                  <a:spcPts val="2444"/>
                </a:lnSpc>
              </a:pPr>
            </a:p>
          </p:txBody>
        </p:sp>
      </p:grpSp>
      <p:sp>
        <p:nvSpPr>
          <p:cNvPr name="Freeform 14" id="14"/>
          <p:cNvSpPr/>
          <p:nvPr/>
        </p:nvSpPr>
        <p:spPr>
          <a:xfrm flipH="false" flipV="false" rot="0">
            <a:off x="5312192" y="3642617"/>
            <a:ext cx="1454798" cy="403707"/>
          </a:xfrm>
          <a:custGeom>
            <a:avLst/>
            <a:gdLst/>
            <a:ahLst/>
            <a:cxnLst/>
            <a:rect r="r" b="b" t="t" l="l"/>
            <a:pathLst>
              <a:path h="403707" w="1454798">
                <a:moveTo>
                  <a:pt x="0" y="0"/>
                </a:moveTo>
                <a:lnTo>
                  <a:pt x="1454798" y="0"/>
                </a:lnTo>
                <a:lnTo>
                  <a:pt x="1454798" y="403706"/>
                </a:lnTo>
                <a:lnTo>
                  <a:pt x="0" y="403706"/>
                </a:lnTo>
                <a:lnTo>
                  <a:pt x="0" y="0"/>
                </a:lnTo>
                <a:close/>
              </a:path>
            </a:pathLst>
          </a:custGeom>
          <a:blipFill>
            <a:blip r:embed="rId10">
              <a:alphaModFix amt="64000"/>
            </a:blip>
            <a:stretch>
              <a:fillRect l="0" t="0" r="0" b="0"/>
            </a:stretch>
          </a:blipFill>
        </p:spPr>
      </p:sp>
      <p:sp>
        <p:nvSpPr>
          <p:cNvPr name="Freeform 15" id="15"/>
          <p:cNvSpPr/>
          <p:nvPr/>
        </p:nvSpPr>
        <p:spPr>
          <a:xfrm flipH="false" flipV="false" rot="0">
            <a:off x="4085963" y="8333116"/>
            <a:ext cx="2452457" cy="334147"/>
          </a:xfrm>
          <a:custGeom>
            <a:avLst/>
            <a:gdLst/>
            <a:ahLst/>
            <a:cxnLst/>
            <a:rect r="r" b="b" t="t" l="l"/>
            <a:pathLst>
              <a:path h="334147" w="2452457">
                <a:moveTo>
                  <a:pt x="0" y="0"/>
                </a:moveTo>
                <a:lnTo>
                  <a:pt x="2452457" y="0"/>
                </a:lnTo>
                <a:lnTo>
                  <a:pt x="2452457" y="334147"/>
                </a:lnTo>
                <a:lnTo>
                  <a:pt x="0" y="33414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16" id="16"/>
          <p:cNvSpPr/>
          <p:nvPr/>
        </p:nvSpPr>
        <p:spPr>
          <a:xfrm flipH="false" flipV="false" rot="-1077334">
            <a:off x="11618039" y="7901403"/>
            <a:ext cx="8355281" cy="3530106"/>
          </a:xfrm>
          <a:custGeom>
            <a:avLst/>
            <a:gdLst/>
            <a:ahLst/>
            <a:cxnLst/>
            <a:rect r="r" b="b" t="t" l="l"/>
            <a:pathLst>
              <a:path h="3530106" w="8355281">
                <a:moveTo>
                  <a:pt x="0" y="0"/>
                </a:moveTo>
                <a:lnTo>
                  <a:pt x="8355282" y="0"/>
                </a:lnTo>
                <a:lnTo>
                  <a:pt x="8355282" y="3530107"/>
                </a:lnTo>
                <a:lnTo>
                  <a:pt x="0" y="35301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7" id="17"/>
          <p:cNvSpPr/>
          <p:nvPr/>
        </p:nvSpPr>
        <p:spPr>
          <a:xfrm flipH="false" flipV="false" rot="1377274">
            <a:off x="-2539229" y="7775219"/>
            <a:ext cx="7529209" cy="3181091"/>
          </a:xfrm>
          <a:custGeom>
            <a:avLst/>
            <a:gdLst/>
            <a:ahLst/>
            <a:cxnLst/>
            <a:rect r="r" b="b" t="t" l="l"/>
            <a:pathLst>
              <a:path h="3181091" w="7529209">
                <a:moveTo>
                  <a:pt x="0" y="0"/>
                </a:moveTo>
                <a:lnTo>
                  <a:pt x="7529209" y="0"/>
                </a:lnTo>
                <a:lnTo>
                  <a:pt x="7529209" y="3181091"/>
                </a:lnTo>
                <a:lnTo>
                  <a:pt x="0" y="31810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3164184">
            <a:off x="10334875" y="2897249"/>
            <a:ext cx="898288" cy="2387478"/>
          </a:xfrm>
          <a:custGeom>
            <a:avLst/>
            <a:gdLst/>
            <a:ahLst/>
            <a:cxnLst/>
            <a:rect r="r" b="b" t="t" l="l"/>
            <a:pathLst>
              <a:path h="2387478" w="898288">
                <a:moveTo>
                  <a:pt x="0" y="0"/>
                </a:moveTo>
                <a:lnTo>
                  <a:pt x="898289" y="0"/>
                </a:lnTo>
                <a:lnTo>
                  <a:pt x="898289" y="2387477"/>
                </a:lnTo>
                <a:lnTo>
                  <a:pt x="0" y="2387477"/>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9" id="19"/>
          <p:cNvSpPr/>
          <p:nvPr/>
        </p:nvSpPr>
        <p:spPr>
          <a:xfrm flipH="false" flipV="false" rot="1059389">
            <a:off x="-4521184" y="5249323"/>
            <a:ext cx="11338526" cy="4790527"/>
          </a:xfrm>
          <a:custGeom>
            <a:avLst/>
            <a:gdLst/>
            <a:ahLst/>
            <a:cxnLst/>
            <a:rect r="r" b="b" t="t" l="l"/>
            <a:pathLst>
              <a:path h="4790527" w="11338526">
                <a:moveTo>
                  <a:pt x="0" y="0"/>
                </a:moveTo>
                <a:lnTo>
                  <a:pt x="11338526" y="0"/>
                </a:lnTo>
                <a:lnTo>
                  <a:pt x="11338526" y="4790527"/>
                </a:lnTo>
                <a:lnTo>
                  <a:pt x="0" y="4790527"/>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TextBox 20" id="20"/>
          <p:cNvSpPr txBox="true"/>
          <p:nvPr/>
        </p:nvSpPr>
        <p:spPr>
          <a:xfrm rot="0">
            <a:off x="857882" y="3659181"/>
            <a:ext cx="8547609" cy="2320668"/>
          </a:xfrm>
          <a:prstGeom prst="rect">
            <a:avLst/>
          </a:prstGeom>
        </p:spPr>
        <p:txBody>
          <a:bodyPr anchor="t" rtlCol="false" tIns="0" lIns="0" bIns="0" rIns="0">
            <a:spAutoFit/>
          </a:bodyPr>
          <a:lstStyle/>
          <a:p>
            <a:pPr algn="ctr">
              <a:lnSpc>
                <a:spcPts val="19085"/>
              </a:lnSpc>
            </a:pPr>
            <a:r>
              <a:rPr lang="en-US" sz="13632">
                <a:solidFill>
                  <a:srgbClr val="4D3602"/>
                </a:solidFill>
                <a:latin typeface="Abys"/>
              </a:rPr>
              <a:t>DIEU INVITE</a:t>
            </a:r>
          </a:p>
        </p:txBody>
      </p:sp>
      <p:sp>
        <p:nvSpPr>
          <p:cNvPr name="Freeform 21" id="21"/>
          <p:cNvSpPr/>
          <p:nvPr/>
        </p:nvSpPr>
        <p:spPr>
          <a:xfrm flipH="false" flipV="false" rot="-3737839">
            <a:off x="10092380" y="2807906"/>
            <a:ext cx="755640" cy="2008347"/>
          </a:xfrm>
          <a:custGeom>
            <a:avLst/>
            <a:gdLst/>
            <a:ahLst/>
            <a:cxnLst/>
            <a:rect r="r" b="b" t="t" l="l"/>
            <a:pathLst>
              <a:path h="2008347" w="755640">
                <a:moveTo>
                  <a:pt x="0" y="0"/>
                </a:moveTo>
                <a:lnTo>
                  <a:pt x="755641" y="0"/>
                </a:lnTo>
                <a:lnTo>
                  <a:pt x="755641" y="2008347"/>
                </a:lnTo>
                <a:lnTo>
                  <a:pt x="0" y="200834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22" id="22"/>
          <p:cNvSpPr/>
          <p:nvPr/>
        </p:nvSpPr>
        <p:spPr>
          <a:xfrm flipH="false" flipV="false" rot="-3737839">
            <a:off x="10454913" y="3787749"/>
            <a:ext cx="859037" cy="2283154"/>
          </a:xfrm>
          <a:custGeom>
            <a:avLst/>
            <a:gdLst/>
            <a:ahLst/>
            <a:cxnLst/>
            <a:rect r="r" b="b" t="t" l="l"/>
            <a:pathLst>
              <a:path h="2283154" w="859037">
                <a:moveTo>
                  <a:pt x="0" y="0"/>
                </a:moveTo>
                <a:lnTo>
                  <a:pt x="859036" y="0"/>
                </a:lnTo>
                <a:lnTo>
                  <a:pt x="859036" y="2283154"/>
                </a:lnTo>
                <a:lnTo>
                  <a:pt x="0" y="2283154"/>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23" id="23"/>
          <p:cNvSpPr/>
          <p:nvPr/>
        </p:nvSpPr>
        <p:spPr>
          <a:xfrm flipH="false" flipV="false" rot="-3737839">
            <a:off x="10075198" y="3207348"/>
            <a:ext cx="859037" cy="2283154"/>
          </a:xfrm>
          <a:custGeom>
            <a:avLst/>
            <a:gdLst/>
            <a:ahLst/>
            <a:cxnLst/>
            <a:rect r="r" b="b" t="t" l="l"/>
            <a:pathLst>
              <a:path h="2283154" w="859037">
                <a:moveTo>
                  <a:pt x="0" y="0"/>
                </a:moveTo>
                <a:lnTo>
                  <a:pt x="859037" y="0"/>
                </a:lnTo>
                <a:lnTo>
                  <a:pt x="859037" y="2283154"/>
                </a:lnTo>
                <a:lnTo>
                  <a:pt x="0" y="2283154"/>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24" id="24"/>
          <p:cNvSpPr/>
          <p:nvPr/>
        </p:nvSpPr>
        <p:spPr>
          <a:xfrm flipH="false" flipV="false" rot="-4808155">
            <a:off x="10583718" y="4039715"/>
            <a:ext cx="755640" cy="2008347"/>
          </a:xfrm>
          <a:custGeom>
            <a:avLst/>
            <a:gdLst/>
            <a:ahLst/>
            <a:cxnLst/>
            <a:rect r="r" b="b" t="t" l="l"/>
            <a:pathLst>
              <a:path h="2008347" w="755640">
                <a:moveTo>
                  <a:pt x="0" y="0"/>
                </a:moveTo>
                <a:lnTo>
                  <a:pt x="755641" y="0"/>
                </a:lnTo>
                <a:lnTo>
                  <a:pt x="755641" y="2008347"/>
                </a:lnTo>
                <a:lnTo>
                  <a:pt x="0" y="2008347"/>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25" id="25"/>
          <p:cNvSpPr/>
          <p:nvPr/>
        </p:nvSpPr>
        <p:spPr>
          <a:xfrm flipH="false" flipV="false" rot="-4808155">
            <a:off x="11031369" y="4469414"/>
            <a:ext cx="755640" cy="2008347"/>
          </a:xfrm>
          <a:custGeom>
            <a:avLst/>
            <a:gdLst/>
            <a:ahLst/>
            <a:cxnLst/>
            <a:rect r="r" b="b" t="t" l="l"/>
            <a:pathLst>
              <a:path h="2008347" w="755640">
                <a:moveTo>
                  <a:pt x="0" y="0"/>
                </a:moveTo>
                <a:lnTo>
                  <a:pt x="755641" y="0"/>
                </a:lnTo>
                <a:lnTo>
                  <a:pt x="755641" y="2008347"/>
                </a:lnTo>
                <a:lnTo>
                  <a:pt x="0" y="2008347"/>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26" id="26"/>
          <p:cNvSpPr/>
          <p:nvPr/>
        </p:nvSpPr>
        <p:spPr>
          <a:xfrm flipH="false" flipV="false" rot="-4918785">
            <a:off x="10030567" y="3410923"/>
            <a:ext cx="755640" cy="2008347"/>
          </a:xfrm>
          <a:custGeom>
            <a:avLst/>
            <a:gdLst/>
            <a:ahLst/>
            <a:cxnLst/>
            <a:rect r="r" b="b" t="t" l="l"/>
            <a:pathLst>
              <a:path h="2008347" w="755640">
                <a:moveTo>
                  <a:pt x="0" y="0"/>
                </a:moveTo>
                <a:lnTo>
                  <a:pt x="755640" y="0"/>
                </a:lnTo>
                <a:lnTo>
                  <a:pt x="755640" y="2008347"/>
                </a:lnTo>
                <a:lnTo>
                  <a:pt x="0" y="2008347"/>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27" id="27"/>
          <p:cNvSpPr/>
          <p:nvPr/>
        </p:nvSpPr>
        <p:spPr>
          <a:xfrm flipH="false" flipV="false" rot="-4918785">
            <a:off x="10235243" y="3615599"/>
            <a:ext cx="755640" cy="2008347"/>
          </a:xfrm>
          <a:custGeom>
            <a:avLst/>
            <a:gdLst/>
            <a:ahLst/>
            <a:cxnLst/>
            <a:rect r="r" b="b" t="t" l="l"/>
            <a:pathLst>
              <a:path h="2008347" w="755640">
                <a:moveTo>
                  <a:pt x="0" y="0"/>
                </a:moveTo>
                <a:lnTo>
                  <a:pt x="755640" y="0"/>
                </a:lnTo>
                <a:lnTo>
                  <a:pt x="755640" y="2008346"/>
                </a:lnTo>
                <a:lnTo>
                  <a:pt x="0" y="2008346"/>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28" id="28"/>
          <p:cNvSpPr/>
          <p:nvPr/>
        </p:nvSpPr>
        <p:spPr>
          <a:xfrm flipH="false" flipV="false" rot="-3737839">
            <a:off x="10279874" y="3412023"/>
            <a:ext cx="859037" cy="2283154"/>
          </a:xfrm>
          <a:custGeom>
            <a:avLst/>
            <a:gdLst/>
            <a:ahLst/>
            <a:cxnLst/>
            <a:rect r="r" b="b" t="t" l="l"/>
            <a:pathLst>
              <a:path h="2283154" w="859037">
                <a:moveTo>
                  <a:pt x="0" y="0"/>
                </a:moveTo>
                <a:lnTo>
                  <a:pt x="859036" y="0"/>
                </a:lnTo>
                <a:lnTo>
                  <a:pt x="859036" y="2283155"/>
                </a:lnTo>
                <a:lnTo>
                  <a:pt x="0" y="228315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29" id="29"/>
          <p:cNvSpPr/>
          <p:nvPr/>
        </p:nvSpPr>
        <p:spPr>
          <a:xfrm flipH="false" flipV="false" rot="-3737839">
            <a:off x="10320900" y="2507993"/>
            <a:ext cx="632111" cy="1680028"/>
          </a:xfrm>
          <a:custGeom>
            <a:avLst/>
            <a:gdLst/>
            <a:ahLst/>
            <a:cxnLst/>
            <a:rect r="r" b="b" t="t" l="l"/>
            <a:pathLst>
              <a:path h="1680028" w="632111">
                <a:moveTo>
                  <a:pt x="0" y="0"/>
                </a:moveTo>
                <a:lnTo>
                  <a:pt x="632111" y="0"/>
                </a:lnTo>
                <a:lnTo>
                  <a:pt x="632111" y="1680028"/>
                </a:lnTo>
                <a:lnTo>
                  <a:pt x="0" y="1680028"/>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30" id="30"/>
          <p:cNvSpPr/>
          <p:nvPr/>
        </p:nvSpPr>
        <p:spPr>
          <a:xfrm flipH="false" flipV="false" rot="-3737839">
            <a:off x="10841332" y="2727163"/>
            <a:ext cx="534860" cy="1421555"/>
          </a:xfrm>
          <a:custGeom>
            <a:avLst/>
            <a:gdLst/>
            <a:ahLst/>
            <a:cxnLst/>
            <a:rect r="r" b="b" t="t" l="l"/>
            <a:pathLst>
              <a:path h="1421555" w="534860">
                <a:moveTo>
                  <a:pt x="0" y="0"/>
                </a:moveTo>
                <a:lnTo>
                  <a:pt x="534860" y="0"/>
                </a:lnTo>
                <a:lnTo>
                  <a:pt x="534860" y="1421555"/>
                </a:lnTo>
                <a:lnTo>
                  <a:pt x="0" y="142155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31" id="31"/>
          <p:cNvSpPr/>
          <p:nvPr/>
        </p:nvSpPr>
        <p:spPr>
          <a:xfrm flipH="false" flipV="false" rot="-4821245">
            <a:off x="11260180" y="5097162"/>
            <a:ext cx="534860" cy="1421555"/>
          </a:xfrm>
          <a:custGeom>
            <a:avLst/>
            <a:gdLst/>
            <a:ahLst/>
            <a:cxnLst/>
            <a:rect r="r" b="b" t="t" l="l"/>
            <a:pathLst>
              <a:path h="1421555" w="534860">
                <a:moveTo>
                  <a:pt x="0" y="0"/>
                </a:moveTo>
                <a:lnTo>
                  <a:pt x="534860" y="0"/>
                </a:lnTo>
                <a:lnTo>
                  <a:pt x="534860" y="1421555"/>
                </a:lnTo>
                <a:lnTo>
                  <a:pt x="0" y="142155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32" id="32"/>
          <p:cNvSpPr/>
          <p:nvPr/>
        </p:nvSpPr>
        <p:spPr>
          <a:xfrm flipH="false" flipV="false" rot="-4821245">
            <a:off x="10521842" y="4256567"/>
            <a:ext cx="879392" cy="2337254"/>
          </a:xfrm>
          <a:custGeom>
            <a:avLst/>
            <a:gdLst/>
            <a:ahLst/>
            <a:cxnLst/>
            <a:rect r="r" b="b" t="t" l="l"/>
            <a:pathLst>
              <a:path h="2337254" w="879392">
                <a:moveTo>
                  <a:pt x="0" y="0"/>
                </a:moveTo>
                <a:lnTo>
                  <a:pt x="879392" y="0"/>
                </a:lnTo>
                <a:lnTo>
                  <a:pt x="879392" y="2337253"/>
                </a:lnTo>
                <a:lnTo>
                  <a:pt x="0" y="233725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33" id="33"/>
          <p:cNvSpPr/>
          <p:nvPr/>
        </p:nvSpPr>
        <p:spPr>
          <a:xfrm flipH="false" flipV="false" rot="-5127702">
            <a:off x="11743484" y="4924955"/>
            <a:ext cx="736624" cy="1957804"/>
          </a:xfrm>
          <a:custGeom>
            <a:avLst/>
            <a:gdLst/>
            <a:ahLst/>
            <a:cxnLst/>
            <a:rect r="r" b="b" t="t" l="l"/>
            <a:pathLst>
              <a:path h="1957804" w="736624">
                <a:moveTo>
                  <a:pt x="0" y="0"/>
                </a:moveTo>
                <a:lnTo>
                  <a:pt x="736624" y="0"/>
                </a:lnTo>
                <a:lnTo>
                  <a:pt x="736624" y="1957804"/>
                </a:lnTo>
                <a:lnTo>
                  <a:pt x="0" y="1957804"/>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34" id="34"/>
          <p:cNvSpPr/>
          <p:nvPr/>
        </p:nvSpPr>
        <p:spPr>
          <a:xfrm flipH="false" flipV="false" rot="-5127702">
            <a:off x="11248351" y="4595468"/>
            <a:ext cx="736624" cy="1957804"/>
          </a:xfrm>
          <a:custGeom>
            <a:avLst/>
            <a:gdLst/>
            <a:ahLst/>
            <a:cxnLst/>
            <a:rect r="r" b="b" t="t" l="l"/>
            <a:pathLst>
              <a:path h="1957804" w="736624">
                <a:moveTo>
                  <a:pt x="0" y="0"/>
                </a:moveTo>
                <a:lnTo>
                  <a:pt x="736623" y="0"/>
                </a:lnTo>
                <a:lnTo>
                  <a:pt x="736623" y="1957805"/>
                </a:lnTo>
                <a:lnTo>
                  <a:pt x="0" y="195780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35" id="35"/>
          <p:cNvSpPr/>
          <p:nvPr/>
        </p:nvSpPr>
        <p:spPr>
          <a:xfrm flipH="false" flipV="false" rot="-6308649">
            <a:off x="11239060" y="4797953"/>
            <a:ext cx="647962" cy="1722157"/>
          </a:xfrm>
          <a:custGeom>
            <a:avLst/>
            <a:gdLst/>
            <a:ahLst/>
            <a:cxnLst/>
            <a:rect r="r" b="b" t="t" l="l"/>
            <a:pathLst>
              <a:path h="1722157" w="647962">
                <a:moveTo>
                  <a:pt x="0" y="0"/>
                </a:moveTo>
                <a:lnTo>
                  <a:pt x="647961" y="0"/>
                </a:lnTo>
                <a:lnTo>
                  <a:pt x="647961" y="1722157"/>
                </a:lnTo>
                <a:lnTo>
                  <a:pt x="0" y="1722157"/>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36" id="36"/>
          <p:cNvSpPr/>
          <p:nvPr/>
        </p:nvSpPr>
        <p:spPr>
          <a:xfrm flipH="false" flipV="false" rot="-6308649">
            <a:off x="11469460" y="4890272"/>
            <a:ext cx="647962" cy="1722157"/>
          </a:xfrm>
          <a:custGeom>
            <a:avLst/>
            <a:gdLst/>
            <a:ahLst/>
            <a:cxnLst/>
            <a:rect r="r" b="b" t="t" l="l"/>
            <a:pathLst>
              <a:path h="1722157" w="647962">
                <a:moveTo>
                  <a:pt x="0" y="0"/>
                </a:moveTo>
                <a:lnTo>
                  <a:pt x="647961" y="0"/>
                </a:lnTo>
                <a:lnTo>
                  <a:pt x="647961" y="1722157"/>
                </a:lnTo>
                <a:lnTo>
                  <a:pt x="0" y="1722157"/>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37" id="37"/>
          <p:cNvSpPr/>
          <p:nvPr/>
        </p:nvSpPr>
        <p:spPr>
          <a:xfrm flipH="false" flipV="false" rot="-5127702">
            <a:off x="11478751" y="4687788"/>
            <a:ext cx="736624" cy="1957804"/>
          </a:xfrm>
          <a:custGeom>
            <a:avLst/>
            <a:gdLst/>
            <a:ahLst/>
            <a:cxnLst/>
            <a:rect r="r" b="b" t="t" l="l"/>
            <a:pathLst>
              <a:path h="1957804" w="736624">
                <a:moveTo>
                  <a:pt x="0" y="0"/>
                </a:moveTo>
                <a:lnTo>
                  <a:pt x="736624" y="0"/>
                </a:lnTo>
                <a:lnTo>
                  <a:pt x="736624" y="1957804"/>
                </a:lnTo>
                <a:lnTo>
                  <a:pt x="0" y="1957804"/>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38" id="38"/>
          <p:cNvSpPr/>
          <p:nvPr/>
        </p:nvSpPr>
        <p:spPr>
          <a:xfrm flipH="false" flipV="false" rot="-6211108">
            <a:off x="11962809" y="5266676"/>
            <a:ext cx="754078" cy="2004195"/>
          </a:xfrm>
          <a:custGeom>
            <a:avLst/>
            <a:gdLst/>
            <a:ahLst/>
            <a:cxnLst/>
            <a:rect r="r" b="b" t="t" l="l"/>
            <a:pathLst>
              <a:path h="2004195" w="754078">
                <a:moveTo>
                  <a:pt x="0" y="0"/>
                </a:moveTo>
                <a:lnTo>
                  <a:pt x="754078" y="0"/>
                </a:lnTo>
                <a:lnTo>
                  <a:pt x="754078" y="2004195"/>
                </a:lnTo>
                <a:lnTo>
                  <a:pt x="0" y="200419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39" id="39"/>
          <p:cNvGrpSpPr/>
          <p:nvPr/>
        </p:nvGrpSpPr>
        <p:grpSpPr>
          <a:xfrm rot="0">
            <a:off x="10524758" y="1122184"/>
            <a:ext cx="5184026" cy="5184026"/>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FFFFFF"/>
              </a:solidFill>
              <a:prstDash val="solid"/>
              <a:miter/>
            </a:ln>
          </p:spPr>
        </p:sp>
        <p:sp>
          <p:nvSpPr>
            <p:cNvPr name="TextBox 41" id="41"/>
            <p:cNvSpPr txBox="true"/>
            <p:nvPr/>
          </p:nvSpPr>
          <p:spPr>
            <a:xfrm>
              <a:off x="76200" y="28575"/>
              <a:ext cx="660400" cy="708025"/>
            </a:xfrm>
            <a:prstGeom prst="rect">
              <a:avLst/>
            </a:prstGeom>
          </p:spPr>
          <p:txBody>
            <a:bodyPr anchor="ctr" rtlCol="false" tIns="68225" lIns="68225" bIns="68225" rIns="68225"/>
            <a:lstStyle/>
            <a:p>
              <a:pPr algn="ctr">
                <a:lnSpc>
                  <a:spcPts val="2444"/>
                </a:lnSpc>
              </a:pPr>
            </a:p>
          </p:txBody>
        </p:sp>
      </p:grpSp>
      <p:sp>
        <p:nvSpPr>
          <p:cNvPr name="Freeform 42" id="42"/>
          <p:cNvSpPr/>
          <p:nvPr/>
        </p:nvSpPr>
        <p:spPr>
          <a:xfrm flipH="false" flipV="false" rot="-691834">
            <a:off x="5559084" y="6920149"/>
            <a:ext cx="10176285" cy="4299481"/>
          </a:xfrm>
          <a:custGeom>
            <a:avLst/>
            <a:gdLst/>
            <a:ahLst/>
            <a:cxnLst/>
            <a:rect r="r" b="b" t="t" l="l"/>
            <a:pathLst>
              <a:path h="4299481" w="10176285">
                <a:moveTo>
                  <a:pt x="0" y="0"/>
                </a:moveTo>
                <a:lnTo>
                  <a:pt x="10176285" y="0"/>
                </a:lnTo>
                <a:lnTo>
                  <a:pt x="10176285" y="4299480"/>
                </a:lnTo>
                <a:lnTo>
                  <a:pt x="0" y="4299480"/>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TextBox 43" id="43"/>
          <p:cNvSpPr txBox="true"/>
          <p:nvPr/>
        </p:nvSpPr>
        <p:spPr>
          <a:xfrm rot="0">
            <a:off x="1931977" y="6081453"/>
            <a:ext cx="7088896" cy="636355"/>
          </a:xfrm>
          <a:prstGeom prst="rect">
            <a:avLst/>
          </a:prstGeom>
        </p:spPr>
        <p:txBody>
          <a:bodyPr anchor="t" rtlCol="false" tIns="0" lIns="0" bIns="0" rIns="0">
            <a:spAutoFit/>
          </a:bodyPr>
          <a:lstStyle/>
          <a:p>
            <a:pPr algn="ctr">
              <a:lnSpc>
                <a:spcPts val="5264"/>
              </a:lnSpc>
            </a:pPr>
            <a:r>
              <a:rPr lang="en-US" sz="3760">
                <a:solidFill>
                  <a:srgbClr val="4D3602"/>
                </a:solidFill>
                <a:latin typeface="Canva Sans"/>
              </a:rPr>
              <a:t>UNE VISION POUR LA MISSION</a:t>
            </a:r>
          </a:p>
        </p:txBody>
      </p:sp>
      <p:sp>
        <p:nvSpPr>
          <p:cNvPr name="TextBox 44" id="44"/>
          <p:cNvSpPr txBox="true"/>
          <p:nvPr/>
        </p:nvSpPr>
        <p:spPr>
          <a:xfrm rot="0">
            <a:off x="2761502" y="7156428"/>
            <a:ext cx="5637064" cy="898451"/>
          </a:xfrm>
          <a:prstGeom prst="rect">
            <a:avLst/>
          </a:prstGeom>
        </p:spPr>
        <p:txBody>
          <a:bodyPr anchor="t" rtlCol="false" tIns="0" lIns="0" bIns="0" rIns="0">
            <a:spAutoFit/>
          </a:bodyPr>
          <a:lstStyle/>
          <a:p>
            <a:pPr algn="ctr">
              <a:lnSpc>
                <a:spcPts val="3651"/>
              </a:lnSpc>
            </a:pPr>
            <a:r>
              <a:rPr lang="en-US" sz="2608">
                <a:solidFill>
                  <a:srgbClr val="4D3602"/>
                </a:solidFill>
                <a:latin typeface="Canva Sans Bold"/>
              </a:rPr>
              <a:t>SEMAINE UNIVERSELLE DE PRIÈRE</a:t>
            </a:r>
          </a:p>
          <a:p>
            <a:pPr algn="ctr">
              <a:lnSpc>
                <a:spcPts val="3651"/>
              </a:lnSpc>
            </a:pPr>
            <a:r>
              <a:rPr lang="en-US" sz="2608">
                <a:solidFill>
                  <a:srgbClr val="4D3602"/>
                </a:solidFill>
                <a:latin typeface="Canva Sans Bold"/>
              </a:rPr>
              <a:t>14 – 21 JANVIER 2024</a:t>
            </a:r>
          </a:p>
        </p:txBody>
      </p:sp>
      <p:sp>
        <p:nvSpPr>
          <p:cNvPr name="Freeform 45" id="45"/>
          <p:cNvSpPr/>
          <p:nvPr/>
        </p:nvSpPr>
        <p:spPr>
          <a:xfrm flipH="false" flipV="false" rot="0">
            <a:off x="4085963" y="3789546"/>
            <a:ext cx="4659751" cy="2830798"/>
          </a:xfrm>
          <a:custGeom>
            <a:avLst/>
            <a:gdLst/>
            <a:ahLst/>
            <a:cxnLst/>
            <a:rect r="r" b="b" t="t" l="l"/>
            <a:pathLst>
              <a:path h="2830798" w="4659751">
                <a:moveTo>
                  <a:pt x="0" y="0"/>
                </a:moveTo>
                <a:lnTo>
                  <a:pt x="4659751" y="0"/>
                </a:lnTo>
                <a:lnTo>
                  <a:pt x="4659751" y="2830798"/>
                </a:lnTo>
                <a:lnTo>
                  <a:pt x="0" y="2830798"/>
                </a:lnTo>
                <a:lnTo>
                  <a:pt x="0" y="0"/>
                </a:lnTo>
                <a:close/>
              </a:path>
            </a:pathLst>
          </a:custGeom>
          <a:blipFill>
            <a:blip r:embed="rId21">
              <a:alphaModFix amt="50000"/>
              <a:extLst>
                <a:ext uri="{96DAC541-7B7A-43D3-8B79-37D633B846F1}">
                  <asvg:svgBlip xmlns:asvg="http://schemas.microsoft.com/office/drawing/2016/SVG/main" r:embed="rId22"/>
                </a:ext>
              </a:extLst>
            </a:blip>
            <a:stretch>
              <a:fillRect l="0" t="0" r="0" b="0"/>
            </a:stretch>
          </a:blipFill>
        </p:spPr>
      </p:sp>
      <p:sp>
        <p:nvSpPr>
          <p:cNvPr name="Freeform 46" id="46"/>
          <p:cNvSpPr/>
          <p:nvPr/>
        </p:nvSpPr>
        <p:spPr>
          <a:xfrm flipH="false" flipV="false" rot="1101119">
            <a:off x="7136630" y="3319155"/>
            <a:ext cx="7307423" cy="3257893"/>
          </a:xfrm>
          <a:custGeom>
            <a:avLst/>
            <a:gdLst/>
            <a:ahLst/>
            <a:cxnLst/>
            <a:rect r="r" b="b" t="t" l="l"/>
            <a:pathLst>
              <a:path h="3257893" w="7307423">
                <a:moveTo>
                  <a:pt x="0" y="0"/>
                </a:moveTo>
                <a:lnTo>
                  <a:pt x="7307423" y="0"/>
                </a:lnTo>
                <a:lnTo>
                  <a:pt x="7307423" y="3257893"/>
                </a:lnTo>
                <a:lnTo>
                  <a:pt x="0" y="3257893"/>
                </a:lnTo>
                <a:lnTo>
                  <a:pt x="0" y="0"/>
                </a:lnTo>
                <a:close/>
              </a:path>
            </a:pathLst>
          </a:custGeom>
          <a:blipFill>
            <a:blip r:embed="rId23"/>
            <a:stretch>
              <a:fillRect l="0" t="0" r="0" b="0"/>
            </a:stretch>
          </a:blipFill>
        </p:spPr>
      </p:sp>
      <p:sp>
        <p:nvSpPr>
          <p:cNvPr name="Freeform 47" id="47"/>
          <p:cNvSpPr/>
          <p:nvPr/>
        </p:nvSpPr>
        <p:spPr>
          <a:xfrm flipH="false" flipV="false" rot="-102918">
            <a:off x="4650126" y="8767175"/>
            <a:ext cx="6718087" cy="2838392"/>
          </a:xfrm>
          <a:custGeom>
            <a:avLst/>
            <a:gdLst/>
            <a:ahLst/>
            <a:cxnLst/>
            <a:rect r="r" b="b" t="t" l="l"/>
            <a:pathLst>
              <a:path h="2838392" w="6718087">
                <a:moveTo>
                  <a:pt x="0" y="0"/>
                </a:moveTo>
                <a:lnTo>
                  <a:pt x="6718087" y="0"/>
                </a:lnTo>
                <a:lnTo>
                  <a:pt x="6718087" y="2838391"/>
                </a:lnTo>
                <a:lnTo>
                  <a:pt x="0" y="2838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3731" r="-14985" b="-50687"/>
            </a:stretch>
          </a:blipFill>
        </p:spPr>
      </p:sp>
      <p:sp>
        <p:nvSpPr>
          <p:cNvPr name="Freeform 3" id="3"/>
          <p:cNvSpPr/>
          <p:nvPr/>
        </p:nvSpPr>
        <p:spPr>
          <a:xfrm flipH="false" flipV="false" rot="0">
            <a:off x="8704046" y="7683910"/>
            <a:ext cx="9341360" cy="3950143"/>
          </a:xfrm>
          <a:custGeom>
            <a:avLst/>
            <a:gdLst/>
            <a:ahLst/>
            <a:cxnLst/>
            <a:rect r="r" b="b" t="t" l="l"/>
            <a:pathLst>
              <a:path h="3950143" w="9341360">
                <a:moveTo>
                  <a:pt x="0" y="0"/>
                </a:moveTo>
                <a:lnTo>
                  <a:pt x="9341360" y="0"/>
                </a:lnTo>
                <a:lnTo>
                  <a:pt x="9341360" y="3950144"/>
                </a:lnTo>
                <a:lnTo>
                  <a:pt x="0" y="3950144"/>
                </a:lnTo>
                <a:lnTo>
                  <a:pt x="0" y="0"/>
                </a:lnTo>
                <a:close/>
              </a:path>
            </a:pathLst>
          </a:custGeom>
          <a:blipFill>
            <a:blip r:embed="rId3">
              <a:alphaModFix amt="43999"/>
              <a:extLst>
                <a:ext uri="{96DAC541-7B7A-43D3-8B79-37D633B846F1}">
                  <asvg:svgBlip xmlns:asvg="http://schemas.microsoft.com/office/drawing/2016/SVG/main" r:embed="rId4"/>
                </a:ext>
              </a:extLst>
            </a:blip>
            <a:stretch>
              <a:fillRect l="0" t="0" r="-86" b="0"/>
            </a:stretch>
          </a:blipFill>
        </p:spPr>
      </p:sp>
      <p:sp>
        <p:nvSpPr>
          <p:cNvPr name="Freeform 4" id="4"/>
          <p:cNvSpPr/>
          <p:nvPr/>
        </p:nvSpPr>
        <p:spPr>
          <a:xfrm flipH="false" flipV="false" rot="332403">
            <a:off x="-100977" y="7437939"/>
            <a:ext cx="9274638" cy="3921929"/>
          </a:xfrm>
          <a:custGeom>
            <a:avLst/>
            <a:gdLst/>
            <a:ahLst/>
            <a:cxnLst/>
            <a:rect r="r" b="b" t="t" l="l"/>
            <a:pathLst>
              <a:path h="3921929" w="9274638">
                <a:moveTo>
                  <a:pt x="0" y="0"/>
                </a:moveTo>
                <a:lnTo>
                  <a:pt x="9274638" y="0"/>
                </a:lnTo>
                <a:lnTo>
                  <a:pt x="9274638" y="3921929"/>
                </a:lnTo>
                <a:lnTo>
                  <a:pt x="0" y="3921929"/>
                </a:lnTo>
                <a:lnTo>
                  <a:pt x="0" y="0"/>
                </a:lnTo>
                <a:close/>
              </a:path>
            </a:pathLst>
          </a:custGeom>
          <a:blipFill>
            <a:blip r:embed="rId3">
              <a:alphaModFix amt="42000"/>
              <a:extLst>
                <a:ext uri="{96DAC541-7B7A-43D3-8B79-37D633B846F1}">
                  <asvg:svgBlip xmlns:asvg="http://schemas.microsoft.com/office/drawing/2016/SVG/main" r:embed="rId4"/>
                </a:ext>
              </a:extLst>
            </a:blip>
            <a:stretch>
              <a:fillRect l="0" t="0" r="-86" b="0"/>
            </a:stretch>
          </a:blipFill>
        </p:spPr>
      </p:sp>
      <p:grpSp>
        <p:nvGrpSpPr>
          <p:cNvPr name="Group 5" id="5"/>
          <p:cNvGrpSpPr/>
          <p:nvPr/>
        </p:nvGrpSpPr>
        <p:grpSpPr>
          <a:xfrm rot="0">
            <a:off x="2489460" y="277308"/>
            <a:ext cx="11503939" cy="1144846"/>
            <a:chOff x="0" y="0"/>
            <a:chExt cx="15338585" cy="1526461"/>
          </a:xfrm>
        </p:grpSpPr>
        <p:sp>
          <p:nvSpPr>
            <p:cNvPr name="TextBox 6" id="6"/>
            <p:cNvSpPr txBox="true"/>
            <p:nvPr/>
          </p:nvSpPr>
          <p:spPr>
            <a:xfrm rot="0">
              <a:off x="2013705" y="357347"/>
              <a:ext cx="13324880" cy="754618"/>
            </a:xfrm>
            <a:prstGeom prst="rect">
              <a:avLst/>
            </a:prstGeom>
          </p:spPr>
          <p:txBody>
            <a:bodyPr anchor="t" rtlCol="false" tIns="0" lIns="0" bIns="0" rIns="0">
              <a:spAutoFit/>
            </a:bodyPr>
            <a:lstStyle/>
            <a:p>
              <a:pPr algn="ctr">
                <a:lnSpc>
                  <a:spcPts val="4898"/>
                </a:lnSpc>
              </a:pPr>
              <a:r>
                <a:rPr lang="en-US" sz="3499">
                  <a:solidFill>
                    <a:srgbClr val="FFFFFF"/>
                  </a:solidFill>
                  <a:latin typeface="Canva Sans Bold"/>
                </a:rPr>
                <a:t>SUP 2024 (sujets de prière liés à ESPOIR 2023)</a:t>
              </a:r>
            </a:p>
          </p:txBody>
        </p:sp>
        <p:sp>
          <p:nvSpPr>
            <p:cNvPr name="Freeform 7" id="7"/>
            <p:cNvSpPr/>
            <p:nvPr/>
          </p:nvSpPr>
          <p:spPr>
            <a:xfrm flipH="false" flipV="false" rot="0">
              <a:off x="0" y="0"/>
              <a:ext cx="1855880" cy="1526461"/>
            </a:xfrm>
            <a:custGeom>
              <a:avLst/>
              <a:gdLst/>
              <a:ahLst/>
              <a:cxnLst/>
              <a:rect r="r" b="b" t="t" l="l"/>
              <a:pathLst>
                <a:path h="1526461" w="1855880">
                  <a:moveTo>
                    <a:pt x="0" y="0"/>
                  </a:moveTo>
                  <a:lnTo>
                    <a:pt x="1855880" y="0"/>
                  </a:lnTo>
                  <a:lnTo>
                    <a:pt x="1855880" y="1526461"/>
                  </a:lnTo>
                  <a:lnTo>
                    <a:pt x="0" y="15264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8" id="8"/>
            <p:cNvSpPr txBox="true"/>
            <p:nvPr/>
          </p:nvSpPr>
          <p:spPr>
            <a:xfrm rot="0">
              <a:off x="273014" y="440754"/>
              <a:ext cx="1473833" cy="730678"/>
            </a:xfrm>
            <a:prstGeom prst="rect">
              <a:avLst/>
            </a:prstGeom>
          </p:spPr>
          <p:txBody>
            <a:bodyPr anchor="t" rtlCol="false" tIns="0" lIns="0" bIns="0" rIns="0">
              <a:spAutoFit/>
            </a:bodyPr>
            <a:lstStyle/>
            <a:p>
              <a:pPr algn="ctr">
                <a:lnSpc>
                  <a:spcPts val="1824"/>
                </a:lnSpc>
              </a:pPr>
              <a:r>
                <a:rPr lang="en-US" sz="2534">
                  <a:solidFill>
                    <a:srgbClr val="F0F450"/>
                  </a:solidFill>
                  <a:latin typeface="Bodoni FLF Bold"/>
                </a:rPr>
                <a:t>ESPOIR</a:t>
              </a:r>
            </a:p>
            <a:p>
              <a:pPr algn="ctr">
                <a:lnSpc>
                  <a:spcPts val="1824"/>
                </a:lnSpc>
              </a:pPr>
              <a:r>
                <a:rPr lang="en-US" sz="2534">
                  <a:solidFill>
                    <a:srgbClr val="F0F450"/>
                  </a:solidFill>
                  <a:latin typeface="Bodoni FLF Bold"/>
                </a:rPr>
                <a:t>2023</a:t>
              </a:r>
            </a:p>
          </p:txBody>
        </p:sp>
      </p:grpSp>
      <p:grpSp>
        <p:nvGrpSpPr>
          <p:cNvPr name="Group 9" id="9"/>
          <p:cNvGrpSpPr/>
          <p:nvPr/>
        </p:nvGrpSpPr>
        <p:grpSpPr>
          <a:xfrm rot="0">
            <a:off x="315915" y="1356161"/>
            <a:ext cx="17729490" cy="7574678"/>
            <a:chOff x="0" y="0"/>
            <a:chExt cx="4669495" cy="1994977"/>
          </a:xfrm>
        </p:grpSpPr>
        <p:sp>
          <p:nvSpPr>
            <p:cNvPr name="Freeform 10" id="10"/>
            <p:cNvSpPr/>
            <p:nvPr/>
          </p:nvSpPr>
          <p:spPr>
            <a:xfrm flipH="false" flipV="false" rot="0">
              <a:off x="0" y="0"/>
              <a:ext cx="4669496" cy="1994977"/>
            </a:xfrm>
            <a:custGeom>
              <a:avLst/>
              <a:gdLst/>
              <a:ahLst/>
              <a:cxnLst/>
              <a:rect r="r" b="b" t="t" l="l"/>
              <a:pathLst>
                <a:path h="1994977" w="4669496">
                  <a:moveTo>
                    <a:pt x="22270" y="0"/>
                  </a:moveTo>
                  <a:lnTo>
                    <a:pt x="4647226" y="0"/>
                  </a:lnTo>
                  <a:cubicBezTo>
                    <a:pt x="4653132" y="0"/>
                    <a:pt x="4658796" y="2346"/>
                    <a:pt x="4662973" y="6523"/>
                  </a:cubicBezTo>
                  <a:cubicBezTo>
                    <a:pt x="4667149" y="10699"/>
                    <a:pt x="4669496" y="16364"/>
                    <a:pt x="4669496" y="22270"/>
                  </a:cubicBezTo>
                  <a:lnTo>
                    <a:pt x="4669496" y="1972707"/>
                  </a:lnTo>
                  <a:cubicBezTo>
                    <a:pt x="4669496" y="1978613"/>
                    <a:pt x="4667149" y="1984278"/>
                    <a:pt x="4662973" y="1988454"/>
                  </a:cubicBezTo>
                  <a:cubicBezTo>
                    <a:pt x="4658796" y="1992631"/>
                    <a:pt x="4653132" y="1994977"/>
                    <a:pt x="4647226" y="1994977"/>
                  </a:cubicBezTo>
                  <a:lnTo>
                    <a:pt x="22270" y="1994977"/>
                  </a:lnTo>
                  <a:cubicBezTo>
                    <a:pt x="16364" y="1994977"/>
                    <a:pt x="10699" y="1992631"/>
                    <a:pt x="6523" y="1988454"/>
                  </a:cubicBezTo>
                  <a:cubicBezTo>
                    <a:pt x="2346" y="1984278"/>
                    <a:pt x="0" y="1978613"/>
                    <a:pt x="0" y="1972707"/>
                  </a:cubicBezTo>
                  <a:lnTo>
                    <a:pt x="0" y="22270"/>
                  </a:lnTo>
                  <a:cubicBezTo>
                    <a:pt x="0" y="16364"/>
                    <a:pt x="2346" y="10699"/>
                    <a:pt x="6523" y="6523"/>
                  </a:cubicBezTo>
                  <a:cubicBezTo>
                    <a:pt x="10699" y="2346"/>
                    <a:pt x="16364" y="0"/>
                    <a:pt x="22270" y="0"/>
                  </a:cubicBezTo>
                  <a:close/>
                </a:path>
              </a:pathLst>
            </a:custGeom>
            <a:solidFill>
              <a:srgbClr val="B2B9C3">
                <a:alpha val="46667"/>
              </a:srgbClr>
            </a:solidFill>
          </p:spPr>
        </p:sp>
        <p:sp>
          <p:nvSpPr>
            <p:cNvPr name="TextBox 11" id="11"/>
            <p:cNvSpPr txBox="true"/>
            <p:nvPr/>
          </p:nvSpPr>
          <p:spPr>
            <a:xfrm>
              <a:off x="0" y="-38100"/>
              <a:ext cx="4669495" cy="2033077"/>
            </a:xfrm>
            <a:prstGeom prst="rect">
              <a:avLst/>
            </a:prstGeom>
          </p:spPr>
          <p:txBody>
            <a:bodyPr anchor="ctr" rtlCol="false" tIns="50800" lIns="50800" bIns="50800" rIns="50800"/>
            <a:lstStyle/>
            <a:p>
              <a:pPr algn="ctr">
                <a:lnSpc>
                  <a:spcPts val="2219"/>
                </a:lnSpc>
              </a:pPr>
            </a:p>
          </p:txBody>
        </p:sp>
      </p:grpSp>
      <p:sp>
        <p:nvSpPr>
          <p:cNvPr name="TextBox 12" id="12"/>
          <p:cNvSpPr txBox="true"/>
          <p:nvPr/>
        </p:nvSpPr>
        <p:spPr>
          <a:xfrm rot="0">
            <a:off x="9690172" y="1600675"/>
            <a:ext cx="7990518" cy="6809393"/>
          </a:xfrm>
          <a:prstGeom prst="rect">
            <a:avLst/>
          </a:prstGeom>
        </p:spPr>
        <p:txBody>
          <a:bodyPr anchor="t" rtlCol="false" tIns="0" lIns="0" bIns="0" rIns="0">
            <a:spAutoFit/>
          </a:bodyPr>
          <a:lstStyle/>
          <a:p>
            <a:pPr algn="just">
              <a:lnSpc>
                <a:spcPts val="3214"/>
              </a:lnSpc>
            </a:pPr>
            <a:r>
              <a:rPr lang="en-US" sz="2922" spc="-260">
                <a:solidFill>
                  <a:srgbClr val="FFFFFF"/>
                </a:solidFill>
                <a:latin typeface="Canva Sans Bold"/>
              </a:rPr>
              <a:t>Perspectives pour 2024 et 2025</a:t>
            </a:r>
          </a:p>
          <a:p>
            <a:pPr algn="just">
              <a:lnSpc>
                <a:spcPts val="3214"/>
              </a:lnSpc>
            </a:pPr>
          </a:p>
          <a:p>
            <a:pPr algn="just">
              <a:lnSpc>
                <a:spcPts val="3214"/>
              </a:lnSpc>
            </a:pPr>
            <a:r>
              <a:rPr lang="en-US" sz="2922" spc="-260">
                <a:solidFill>
                  <a:srgbClr val="FFFFFF"/>
                </a:solidFill>
                <a:latin typeface="Canva Sans"/>
              </a:rPr>
              <a:t>Intercédons pour :</a:t>
            </a:r>
          </a:p>
          <a:p>
            <a:pPr algn="just" marL="631014" indent="-315507" lvl="1">
              <a:lnSpc>
                <a:spcPts val="3214"/>
              </a:lnSpc>
              <a:buFont typeface="Arial"/>
              <a:buChar char="•"/>
            </a:pPr>
            <a:r>
              <a:rPr lang="en-US" sz="2922" spc="-260">
                <a:solidFill>
                  <a:srgbClr val="FFFFFF"/>
                </a:solidFill>
                <a:latin typeface="Canva Sans"/>
              </a:rPr>
              <a:t>Que l’élan suscité par ESPOIR 2023 ne faiblisse pas mais s’étende à chaque communauté évangélique.</a:t>
            </a:r>
          </a:p>
          <a:p>
            <a:pPr algn="just" marL="631014" indent="-315507" lvl="1">
              <a:lnSpc>
                <a:spcPts val="3214"/>
              </a:lnSpc>
              <a:buFont typeface="Arial"/>
              <a:buChar char="•"/>
            </a:pPr>
            <a:r>
              <a:rPr lang="en-US" sz="2922" spc="-260">
                <a:solidFill>
                  <a:srgbClr val="FFFFFF"/>
                </a:solidFill>
                <a:latin typeface="Canva Sans"/>
              </a:rPr>
              <a:t>Que notre pays soit ensemencé par l’Évangile et que la population soit touchée par le Saint-Esprit.</a:t>
            </a:r>
          </a:p>
          <a:p>
            <a:pPr algn="just" marL="631014" indent="-315507" lvl="1">
              <a:lnSpc>
                <a:spcPts val="3214"/>
              </a:lnSpc>
              <a:buFont typeface="Arial"/>
              <a:buChar char="•"/>
            </a:pPr>
            <a:r>
              <a:rPr lang="en-US" sz="2922" spc="-260">
                <a:solidFill>
                  <a:srgbClr val="FFFFFF"/>
                </a:solidFill>
                <a:latin typeface="Canva Sans"/>
              </a:rPr>
              <a:t>La protection des serviteurs et servantes de Dieu et de leur famille.</a:t>
            </a:r>
          </a:p>
          <a:p>
            <a:pPr algn="just" marL="631014" indent="-315507" lvl="1">
              <a:lnSpc>
                <a:spcPts val="3214"/>
              </a:lnSpc>
              <a:buFont typeface="Arial"/>
              <a:buChar char="•"/>
            </a:pPr>
            <a:r>
              <a:rPr lang="en-US" sz="2922" spc="-260">
                <a:solidFill>
                  <a:srgbClr val="FFFFFF"/>
                </a:solidFill>
                <a:latin typeface="Canva Sans"/>
              </a:rPr>
              <a:t>La direction de Dieu sur les projets futurs.</a:t>
            </a:r>
          </a:p>
          <a:p>
            <a:pPr algn="just" marL="631014" indent="-315507" lvl="1">
              <a:lnSpc>
                <a:spcPts val="3214"/>
              </a:lnSpc>
              <a:buFont typeface="Arial"/>
              <a:buChar char="•"/>
            </a:pPr>
            <a:r>
              <a:rPr lang="en-US" sz="2922" spc="-260">
                <a:solidFill>
                  <a:srgbClr val="FFFFFF"/>
                </a:solidFill>
                <a:latin typeface="Canva Sans"/>
              </a:rPr>
              <a:t>Un projet de grande ampleur en 2025 en collaboration avec des organisations évangéliques internationales (prions pour les contacts en cours). </a:t>
            </a:r>
          </a:p>
          <a:p>
            <a:pPr algn="just" marL="631014" indent="-315507" lvl="1">
              <a:lnSpc>
                <a:spcPts val="3214"/>
              </a:lnSpc>
              <a:buFont typeface="Arial"/>
              <a:buChar char="•"/>
            </a:pPr>
            <a:r>
              <a:rPr lang="en-US" sz="2922" spc="-260">
                <a:solidFill>
                  <a:srgbClr val="FFFFFF"/>
                </a:solidFill>
                <a:latin typeface="Canva Sans"/>
              </a:rPr>
              <a:t>Si ce projet voit le jour, la préparation en 2024 (prière, information, formation).</a:t>
            </a:r>
          </a:p>
        </p:txBody>
      </p:sp>
      <p:grpSp>
        <p:nvGrpSpPr>
          <p:cNvPr name="Group 13" id="13"/>
          <p:cNvGrpSpPr/>
          <p:nvPr/>
        </p:nvGrpSpPr>
        <p:grpSpPr>
          <a:xfrm rot="0">
            <a:off x="12341578" y="9013292"/>
            <a:ext cx="5166236" cy="771223"/>
            <a:chOff x="0" y="0"/>
            <a:chExt cx="1360655" cy="203120"/>
          </a:xfrm>
        </p:grpSpPr>
        <p:sp>
          <p:nvSpPr>
            <p:cNvPr name="Freeform 14" id="14"/>
            <p:cNvSpPr/>
            <p:nvPr/>
          </p:nvSpPr>
          <p:spPr>
            <a:xfrm flipH="false" flipV="false" rot="0">
              <a:off x="0" y="0"/>
              <a:ext cx="1360655" cy="203120"/>
            </a:xfrm>
            <a:custGeom>
              <a:avLst/>
              <a:gdLst/>
              <a:ahLst/>
              <a:cxnLst/>
              <a:rect r="r" b="b" t="t" l="l"/>
              <a:pathLst>
                <a:path h="203120" w="1360655">
                  <a:moveTo>
                    <a:pt x="76427" y="0"/>
                  </a:moveTo>
                  <a:lnTo>
                    <a:pt x="1284228" y="0"/>
                  </a:lnTo>
                  <a:cubicBezTo>
                    <a:pt x="1326437" y="0"/>
                    <a:pt x="1360655" y="34217"/>
                    <a:pt x="1360655" y="76427"/>
                  </a:cubicBezTo>
                  <a:lnTo>
                    <a:pt x="1360655" y="126694"/>
                  </a:lnTo>
                  <a:cubicBezTo>
                    <a:pt x="1360655" y="168903"/>
                    <a:pt x="1326437" y="203120"/>
                    <a:pt x="1284228" y="203120"/>
                  </a:cubicBezTo>
                  <a:lnTo>
                    <a:pt x="76427" y="203120"/>
                  </a:lnTo>
                  <a:cubicBezTo>
                    <a:pt x="34217" y="203120"/>
                    <a:pt x="0" y="168903"/>
                    <a:pt x="0" y="126694"/>
                  </a:cubicBezTo>
                  <a:lnTo>
                    <a:pt x="0" y="76427"/>
                  </a:lnTo>
                  <a:cubicBezTo>
                    <a:pt x="0" y="34217"/>
                    <a:pt x="34217" y="0"/>
                    <a:pt x="76427" y="0"/>
                  </a:cubicBezTo>
                  <a:close/>
                </a:path>
              </a:pathLst>
            </a:custGeom>
            <a:solidFill>
              <a:srgbClr val="B2B9C3">
                <a:alpha val="70980"/>
              </a:srgbClr>
            </a:solidFill>
          </p:spPr>
        </p:sp>
        <p:sp>
          <p:nvSpPr>
            <p:cNvPr name="TextBox 15" id="15"/>
            <p:cNvSpPr txBox="true"/>
            <p:nvPr/>
          </p:nvSpPr>
          <p:spPr>
            <a:xfrm>
              <a:off x="0" y="-38100"/>
              <a:ext cx="1360655" cy="241220"/>
            </a:xfrm>
            <a:prstGeom prst="rect">
              <a:avLst/>
            </a:prstGeom>
          </p:spPr>
          <p:txBody>
            <a:bodyPr anchor="ctr" rtlCol="false" tIns="50800" lIns="50800" bIns="50800" rIns="50800"/>
            <a:lstStyle/>
            <a:p>
              <a:pPr algn="ctr">
                <a:lnSpc>
                  <a:spcPts val="2219"/>
                </a:lnSpc>
              </a:pPr>
            </a:p>
          </p:txBody>
        </p:sp>
      </p:grpSp>
      <p:grpSp>
        <p:nvGrpSpPr>
          <p:cNvPr name="Group 16" id="16"/>
          <p:cNvGrpSpPr/>
          <p:nvPr/>
        </p:nvGrpSpPr>
        <p:grpSpPr>
          <a:xfrm rot="0">
            <a:off x="12793500" y="9013292"/>
            <a:ext cx="4465800" cy="771223"/>
            <a:chOff x="0" y="0"/>
            <a:chExt cx="5954400" cy="1028297"/>
          </a:xfrm>
        </p:grpSpPr>
        <p:sp>
          <p:nvSpPr>
            <p:cNvPr name="Freeform 17" id="17"/>
            <p:cNvSpPr/>
            <p:nvPr/>
          </p:nvSpPr>
          <p:spPr>
            <a:xfrm flipH="false" flipV="false" rot="0">
              <a:off x="2970259" y="101716"/>
              <a:ext cx="2984141" cy="893381"/>
            </a:xfrm>
            <a:custGeom>
              <a:avLst/>
              <a:gdLst/>
              <a:ahLst/>
              <a:cxnLst/>
              <a:rect r="r" b="b" t="t" l="l"/>
              <a:pathLst>
                <a:path h="893381" w="2984141">
                  <a:moveTo>
                    <a:pt x="0" y="0"/>
                  </a:moveTo>
                  <a:lnTo>
                    <a:pt x="2984141" y="0"/>
                  </a:lnTo>
                  <a:lnTo>
                    <a:pt x="2984141" y="893381"/>
                  </a:lnTo>
                  <a:lnTo>
                    <a:pt x="0" y="893381"/>
                  </a:lnTo>
                  <a:lnTo>
                    <a:pt x="0" y="0"/>
                  </a:lnTo>
                  <a:close/>
                </a:path>
              </a:pathLst>
            </a:custGeom>
            <a:blipFill>
              <a:blip r:embed="rId7"/>
              <a:stretch>
                <a:fillRect l="0" t="0" r="0" b="0"/>
              </a:stretch>
            </a:blipFill>
          </p:spPr>
        </p:sp>
        <p:sp>
          <p:nvSpPr>
            <p:cNvPr name="Freeform 18" id="18"/>
            <p:cNvSpPr/>
            <p:nvPr/>
          </p:nvSpPr>
          <p:spPr>
            <a:xfrm flipH="false" flipV="false" rot="0">
              <a:off x="1588895" y="33199"/>
              <a:ext cx="957623" cy="961898"/>
            </a:xfrm>
            <a:custGeom>
              <a:avLst/>
              <a:gdLst/>
              <a:ahLst/>
              <a:cxnLst/>
              <a:rect r="r" b="b" t="t" l="l"/>
              <a:pathLst>
                <a:path h="961898" w="957623">
                  <a:moveTo>
                    <a:pt x="0" y="0"/>
                  </a:moveTo>
                  <a:lnTo>
                    <a:pt x="957622" y="0"/>
                  </a:lnTo>
                  <a:lnTo>
                    <a:pt x="957622" y="961898"/>
                  </a:lnTo>
                  <a:lnTo>
                    <a:pt x="0" y="961898"/>
                  </a:lnTo>
                  <a:lnTo>
                    <a:pt x="0" y="0"/>
                  </a:lnTo>
                  <a:close/>
                </a:path>
              </a:pathLst>
            </a:custGeom>
            <a:blipFill>
              <a:blip r:embed="rId8"/>
              <a:stretch>
                <a:fillRect l="0" t="0" r="0" b="0"/>
              </a:stretch>
            </a:blipFill>
          </p:spPr>
        </p:sp>
        <p:sp>
          <p:nvSpPr>
            <p:cNvPr name="Freeform 19" id="19"/>
            <p:cNvSpPr/>
            <p:nvPr/>
          </p:nvSpPr>
          <p:spPr>
            <a:xfrm flipH="false" flipV="false" rot="0">
              <a:off x="0" y="0"/>
              <a:ext cx="1153262" cy="1028297"/>
            </a:xfrm>
            <a:custGeom>
              <a:avLst/>
              <a:gdLst/>
              <a:ahLst/>
              <a:cxnLst/>
              <a:rect r="r" b="b" t="t" l="l"/>
              <a:pathLst>
                <a:path h="1028297" w="1153262">
                  <a:moveTo>
                    <a:pt x="0" y="0"/>
                  </a:moveTo>
                  <a:lnTo>
                    <a:pt x="1153262" y="0"/>
                  </a:lnTo>
                  <a:lnTo>
                    <a:pt x="1153262" y="1028297"/>
                  </a:lnTo>
                  <a:lnTo>
                    <a:pt x="0" y="1028297"/>
                  </a:lnTo>
                  <a:lnTo>
                    <a:pt x="0" y="0"/>
                  </a:lnTo>
                  <a:close/>
                </a:path>
              </a:pathLst>
            </a:custGeom>
            <a:blipFill>
              <a:blip r:embed="rId9"/>
              <a:stretch>
                <a:fillRect l="-4127" t="-11573" r="-4127" b="-9837"/>
              </a:stretch>
            </a:blipFill>
          </p:spPr>
        </p:sp>
      </p:grpSp>
      <p:sp>
        <p:nvSpPr>
          <p:cNvPr name="Freeform 20" id="20"/>
          <p:cNvSpPr/>
          <p:nvPr/>
        </p:nvSpPr>
        <p:spPr>
          <a:xfrm flipH="false" flipV="false" rot="0">
            <a:off x="12134064" y="0"/>
            <a:ext cx="7337488" cy="4457524"/>
          </a:xfrm>
          <a:custGeom>
            <a:avLst/>
            <a:gdLst/>
            <a:ahLst/>
            <a:cxnLst/>
            <a:rect r="r" b="b" t="t" l="l"/>
            <a:pathLst>
              <a:path h="4457524" w="7337488">
                <a:moveTo>
                  <a:pt x="0" y="0"/>
                </a:moveTo>
                <a:lnTo>
                  <a:pt x="7337487" y="0"/>
                </a:lnTo>
                <a:lnTo>
                  <a:pt x="7337487" y="4457524"/>
                </a:lnTo>
                <a:lnTo>
                  <a:pt x="0" y="4457524"/>
                </a:lnTo>
                <a:lnTo>
                  <a:pt x="0" y="0"/>
                </a:lnTo>
                <a:close/>
              </a:path>
            </a:pathLst>
          </a:custGeom>
          <a:blipFill>
            <a:blip r:embed="rId10">
              <a:alphaModFix amt="31000"/>
              <a:extLst>
                <a:ext uri="{96DAC541-7B7A-43D3-8B79-37D633B846F1}">
                  <asvg:svgBlip xmlns:asvg="http://schemas.microsoft.com/office/drawing/2016/SVG/main" r:embed="rId11"/>
                </a:ext>
              </a:extLst>
            </a:blip>
            <a:stretch>
              <a:fillRect l="0" t="0" r="0" b="0"/>
            </a:stretch>
          </a:blipFill>
        </p:spPr>
      </p:sp>
      <p:sp>
        <p:nvSpPr>
          <p:cNvPr name="TextBox 21" id="21"/>
          <p:cNvSpPr txBox="true"/>
          <p:nvPr/>
        </p:nvSpPr>
        <p:spPr>
          <a:xfrm rot="0">
            <a:off x="582145" y="1541865"/>
            <a:ext cx="8759170" cy="6868203"/>
          </a:xfrm>
          <a:prstGeom prst="rect">
            <a:avLst/>
          </a:prstGeom>
        </p:spPr>
        <p:txBody>
          <a:bodyPr anchor="t" rtlCol="false" tIns="0" lIns="0" bIns="0" rIns="0">
            <a:spAutoFit/>
          </a:bodyPr>
          <a:lstStyle/>
          <a:p>
            <a:pPr algn="just">
              <a:lnSpc>
                <a:spcPts val="3288"/>
              </a:lnSpc>
            </a:pPr>
            <a:r>
              <a:rPr lang="en-US" sz="2989" spc="-266">
                <a:solidFill>
                  <a:srgbClr val="FFFFFF"/>
                </a:solidFill>
                <a:latin typeface="Canva Sans Bold"/>
              </a:rPr>
              <a:t>Actions de grâces</a:t>
            </a:r>
          </a:p>
          <a:p>
            <a:pPr algn="just">
              <a:lnSpc>
                <a:spcPts val="3288"/>
              </a:lnSpc>
            </a:pPr>
          </a:p>
          <a:p>
            <a:pPr algn="just">
              <a:lnSpc>
                <a:spcPts val="3288"/>
              </a:lnSpc>
            </a:pPr>
            <a:r>
              <a:rPr lang="en-US" sz="2989" spc="-266">
                <a:solidFill>
                  <a:srgbClr val="FFFFFF"/>
                </a:solidFill>
                <a:latin typeface="Canva Sans"/>
              </a:rPr>
              <a:t>Remercions Dieu pour :</a:t>
            </a:r>
          </a:p>
          <a:p>
            <a:pPr algn="just" marL="645535" indent="-322767" lvl="1">
              <a:lnSpc>
                <a:spcPts val="3288"/>
              </a:lnSpc>
              <a:buFont typeface="Arial"/>
              <a:buChar char="•"/>
            </a:pPr>
            <a:r>
              <a:rPr lang="en-US" sz="2989" spc="-266">
                <a:solidFill>
                  <a:srgbClr val="FFFFFF"/>
                </a:solidFill>
                <a:latin typeface="Canva Sans"/>
              </a:rPr>
              <a:t>Une collaboration sans faille entre les organisateurs partenaires (AEFB, CMM,JONAS) et les Pastorales.</a:t>
            </a:r>
          </a:p>
          <a:p>
            <a:pPr algn="just" marL="645535" indent="-322767" lvl="1">
              <a:lnSpc>
                <a:spcPts val="3288"/>
              </a:lnSpc>
              <a:buFont typeface="Arial"/>
              <a:buChar char="•"/>
            </a:pPr>
            <a:r>
              <a:rPr lang="en-US" sz="2989" spc="-266">
                <a:solidFill>
                  <a:srgbClr val="FFFFFF"/>
                </a:solidFill>
                <a:latin typeface="Canva Sans"/>
              </a:rPr>
              <a:t>L’Évangile proclamé, annoncé, démontré et incarné.</a:t>
            </a:r>
          </a:p>
          <a:p>
            <a:pPr algn="just" marL="645535" indent="-322767" lvl="1">
              <a:lnSpc>
                <a:spcPts val="3288"/>
              </a:lnSpc>
              <a:buFont typeface="Arial"/>
              <a:buChar char="•"/>
            </a:pPr>
            <a:r>
              <a:rPr lang="en-US" sz="2989" spc="-266">
                <a:solidFill>
                  <a:srgbClr val="FFFFFF"/>
                </a:solidFill>
                <a:latin typeface="Canva Sans"/>
              </a:rPr>
              <a:t>L’implication de 45 églises et organisations évangéliques en Belgique francophone.</a:t>
            </a:r>
          </a:p>
          <a:p>
            <a:pPr algn="just" marL="645535" indent="-322767" lvl="1">
              <a:lnSpc>
                <a:spcPts val="3288"/>
              </a:lnSpc>
              <a:buFont typeface="Arial"/>
              <a:buChar char="•"/>
            </a:pPr>
            <a:r>
              <a:rPr lang="en-US" sz="2989" spc="-266">
                <a:solidFill>
                  <a:srgbClr val="FFFFFF"/>
                </a:solidFill>
                <a:latin typeface="Canva Sans"/>
              </a:rPr>
              <a:t>L’engagement des chrétiennes et des chrétiens qui ont prié, donné et témoigné.</a:t>
            </a:r>
          </a:p>
          <a:p>
            <a:pPr algn="just" marL="645535" indent="-322767" lvl="1">
              <a:lnSpc>
                <a:spcPts val="3288"/>
              </a:lnSpc>
              <a:buFont typeface="Arial"/>
              <a:buChar char="•"/>
            </a:pPr>
            <a:r>
              <a:rPr lang="en-US" sz="2989" spc="-266">
                <a:solidFill>
                  <a:srgbClr val="FFFFFF"/>
                </a:solidFill>
                <a:latin typeface="Canva Sans"/>
              </a:rPr>
              <a:t> Les nombreux contacts avec des non chrétiens.</a:t>
            </a:r>
          </a:p>
          <a:p>
            <a:pPr algn="just" marL="645535" indent="-322767" lvl="1">
              <a:lnSpc>
                <a:spcPts val="3288"/>
              </a:lnSpc>
              <a:buFont typeface="Arial"/>
              <a:buChar char="•"/>
            </a:pPr>
            <a:r>
              <a:rPr lang="en-US" sz="2989" spc="-266">
                <a:solidFill>
                  <a:srgbClr val="FFFFFF"/>
                </a:solidFill>
                <a:latin typeface="Canva Sans"/>
              </a:rPr>
              <a:t>Le renouvellement de la vision pour l’évangélisation dans certaines communautés.</a:t>
            </a:r>
          </a:p>
          <a:p>
            <a:pPr algn="just" marL="645535" indent="-322767" lvl="1">
              <a:lnSpc>
                <a:spcPts val="3288"/>
              </a:lnSpc>
              <a:buFont typeface="Arial"/>
              <a:buChar char="•"/>
            </a:pPr>
            <a:r>
              <a:rPr lang="en-US" sz="2989" spc="-266">
                <a:solidFill>
                  <a:srgbClr val="FFFFFF"/>
                </a:solidFill>
                <a:latin typeface="Canva Sans"/>
              </a:rPr>
              <a:t> La créativité des actions mises en œuvre.</a:t>
            </a:r>
          </a:p>
          <a:p>
            <a:pPr algn="just" marL="645535" indent="-322767" lvl="1">
              <a:lnSpc>
                <a:spcPts val="3288"/>
              </a:lnSpc>
              <a:buFont typeface="Arial"/>
              <a:buChar char="•"/>
            </a:pPr>
            <a:r>
              <a:rPr lang="en-US" sz="2989" spc="-266">
                <a:solidFill>
                  <a:srgbClr val="FFFFFF"/>
                </a:solidFill>
                <a:latin typeface="Canva Sans"/>
              </a:rPr>
              <a:t> Les conversions opérées par le Saint-Esprit.</a:t>
            </a:r>
          </a:p>
          <a:p>
            <a:pPr algn="just" marL="645535" indent="-322767" lvl="1">
              <a:lnSpc>
                <a:spcPts val="3288"/>
              </a:lnSpc>
              <a:buFont typeface="Arial"/>
              <a:buChar char="•"/>
            </a:pPr>
            <a:r>
              <a:rPr lang="en-US" sz="2989" spc="-266">
                <a:solidFill>
                  <a:srgbClr val="FFFFFF"/>
                </a:solidFill>
                <a:latin typeface="Canva Sans"/>
              </a:rPr>
              <a:t> L’unité des églises participantes par le lien des Pastorales.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350274" y="1028700"/>
            <a:ext cx="2991534" cy="3185752"/>
            <a:chOff x="0" y="0"/>
            <a:chExt cx="1123425" cy="1196361"/>
          </a:xfrm>
        </p:grpSpPr>
        <p:sp>
          <p:nvSpPr>
            <p:cNvPr name="Freeform 3" id="3"/>
            <p:cNvSpPr/>
            <p:nvPr/>
          </p:nvSpPr>
          <p:spPr>
            <a:xfrm flipH="false" flipV="false" rot="0">
              <a:off x="0" y="0"/>
              <a:ext cx="1123425" cy="1196361"/>
            </a:xfrm>
            <a:custGeom>
              <a:avLst/>
              <a:gdLst/>
              <a:ahLst/>
              <a:cxnLst/>
              <a:rect r="r" b="b" t="t" l="l"/>
              <a:pathLst>
                <a:path h="1196361" w="1123425">
                  <a:moveTo>
                    <a:pt x="24650" y="0"/>
                  </a:moveTo>
                  <a:lnTo>
                    <a:pt x="1098775" y="0"/>
                  </a:lnTo>
                  <a:cubicBezTo>
                    <a:pt x="1112389" y="0"/>
                    <a:pt x="1123425" y="11036"/>
                    <a:pt x="1123425" y="24650"/>
                  </a:cubicBezTo>
                  <a:lnTo>
                    <a:pt x="1123425" y="1171710"/>
                  </a:lnTo>
                  <a:cubicBezTo>
                    <a:pt x="1123425" y="1185324"/>
                    <a:pt x="1112389" y="1196361"/>
                    <a:pt x="1098775" y="1196361"/>
                  </a:cubicBezTo>
                  <a:lnTo>
                    <a:pt x="24650" y="1196361"/>
                  </a:lnTo>
                  <a:cubicBezTo>
                    <a:pt x="11036" y="1196361"/>
                    <a:pt x="0" y="1185324"/>
                    <a:pt x="0" y="1171710"/>
                  </a:cubicBezTo>
                  <a:lnTo>
                    <a:pt x="0" y="24650"/>
                  </a:lnTo>
                  <a:cubicBezTo>
                    <a:pt x="0" y="11036"/>
                    <a:pt x="11036" y="0"/>
                    <a:pt x="24650" y="0"/>
                  </a:cubicBezTo>
                  <a:close/>
                </a:path>
              </a:pathLst>
            </a:custGeom>
            <a:solidFill>
              <a:srgbClr val="EFE1C8">
                <a:alpha val="44706"/>
              </a:srgbClr>
            </a:solidFill>
          </p:spPr>
        </p:sp>
        <p:sp>
          <p:nvSpPr>
            <p:cNvPr name="TextBox 4" id="4"/>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sp>
        <p:nvSpPr>
          <p:cNvPr name="TextBox 5" id="5"/>
          <p:cNvSpPr txBox="true"/>
          <p:nvPr/>
        </p:nvSpPr>
        <p:spPr>
          <a:xfrm rot="0">
            <a:off x="10350274" y="1786904"/>
            <a:ext cx="2740192" cy="2110626"/>
          </a:xfrm>
          <a:prstGeom prst="rect">
            <a:avLst/>
          </a:prstGeom>
        </p:spPr>
        <p:txBody>
          <a:bodyPr anchor="t" rtlCol="false" tIns="0" lIns="0" bIns="0" rIns="0">
            <a:spAutoFit/>
          </a:bodyPr>
          <a:lstStyle/>
          <a:p>
            <a:pPr algn="just" marL="251284" indent="-125642" lvl="1">
              <a:lnSpc>
                <a:spcPts val="1198"/>
              </a:lnSpc>
              <a:buFont typeface="Arial"/>
              <a:buChar char="•"/>
            </a:pPr>
            <a:r>
              <a:rPr lang="en-US" sz="1163" spc="-118">
                <a:solidFill>
                  <a:srgbClr val="4D3602"/>
                </a:solidFill>
                <a:latin typeface="Canva Sans"/>
              </a:rPr>
              <a:t>Nous louons Dieu parce que son amour nous a atteint, parce qu'il nous a donné la foi en son fils, Jésus-Christ, notre Sauveur. Nous lui appartenons désormais.</a:t>
            </a:r>
          </a:p>
          <a:p>
            <a:pPr algn="just" marL="251284" indent="-125642" lvl="1">
              <a:lnSpc>
                <a:spcPts val="1198"/>
              </a:lnSpc>
              <a:buFont typeface="Arial"/>
              <a:buChar char="•"/>
            </a:pPr>
            <a:r>
              <a:rPr lang="en-US" sz="1163" spc="-118">
                <a:solidFill>
                  <a:srgbClr val="4D3602"/>
                </a:solidFill>
                <a:latin typeface="Canva Sans"/>
              </a:rPr>
              <a:t>Nous remercions Dieu d'avoir « donné son Fils unique, afin que quiconque croit en lui ne périsse pas, mais ait la vie éternelle » (Jn 3:16).</a:t>
            </a:r>
          </a:p>
          <a:p>
            <a:pPr algn="just" marL="251284" indent="-125642" lvl="1">
              <a:lnSpc>
                <a:spcPts val="1198"/>
              </a:lnSpc>
              <a:buFont typeface="Arial"/>
              <a:buChar char="•"/>
            </a:pPr>
            <a:r>
              <a:rPr lang="en-US" sz="1163" spc="-118">
                <a:solidFill>
                  <a:srgbClr val="4D3602"/>
                </a:solidFill>
                <a:latin typeface="Canva Sans"/>
              </a:rPr>
              <a:t>Nous remercions Dieu pour son Église qui s'est développée à l'échelle mondiale, pour ses disciples de (presque) toutes les langues et nations.</a:t>
            </a:r>
          </a:p>
          <a:p>
            <a:pPr algn="just">
              <a:lnSpc>
                <a:spcPts val="1198"/>
              </a:lnSpc>
            </a:pPr>
          </a:p>
          <a:p>
            <a:pPr algn="just">
              <a:lnSpc>
                <a:spcPts val="1198"/>
              </a:lnSpc>
            </a:pPr>
          </a:p>
        </p:txBody>
      </p:sp>
      <p:grpSp>
        <p:nvGrpSpPr>
          <p:cNvPr name="Group 6" id="6"/>
          <p:cNvGrpSpPr/>
          <p:nvPr/>
        </p:nvGrpSpPr>
        <p:grpSpPr>
          <a:xfrm rot="0">
            <a:off x="13499070" y="1028700"/>
            <a:ext cx="2991534" cy="3185752"/>
            <a:chOff x="0" y="0"/>
            <a:chExt cx="1123425" cy="1196361"/>
          </a:xfrm>
        </p:grpSpPr>
        <p:sp>
          <p:nvSpPr>
            <p:cNvPr name="Freeform 7" id="7"/>
            <p:cNvSpPr/>
            <p:nvPr/>
          </p:nvSpPr>
          <p:spPr>
            <a:xfrm flipH="false" flipV="false" rot="0">
              <a:off x="0" y="0"/>
              <a:ext cx="1123425" cy="1196361"/>
            </a:xfrm>
            <a:custGeom>
              <a:avLst/>
              <a:gdLst/>
              <a:ahLst/>
              <a:cxnLst/>
              <a:rect r="r" b="b" t="t" l="l"/>
              <a:pathLst>
                <a:path h="1196361" w="1123425">
                  <a:moveTo>
                    <a:pt x="24650" y="0"/>
                  </a:moveTo>
                  <a:lnTo>
                    <a:pt x="1098775" y="0"/>
                  </a:lnTo>
                  <a:cubicBezTo>
                    <a:pt x="1112389" y="0"/>
                    <a:pt x="1123425" y="11036"/>
                    <a:pt x="1123425" y="24650"/>
                  </a:cubicBezTo>
                  <a:lnTo>
                    <a:pt x="1123425" y="1171710"/>
                  </a:lnTo>
                  <a:cubicBezTo>
                    <a:pt x="1123425" y="1185324"/>
                    <a:pt x="1112389" y="1196361"/>
                    <a:pt x="1098775" y="1196361"/>
                  </a:cubicBezTo>
                  <a:lnTo>
                    <a:pt x="24650" y="1196361"/>
                  </a:lnTo>
                  <a:cubicBezTo>
                    <a:pt x="11036" y="1196361"/>
                    <a:pt x="0" y="1185324"/>
                    <a:pt x="0" y="1171710"/>
                  </a:cubicBezTo>
                  <a:lnTo>
                    <a:pt x="0" y="24650"/>
                  </a:lnTo>
                  <a:cubicBezTo>
                    <a:pt x="0" y="11036"/>
                    <a:pt x="11036" y="0"/>
                    <a:pt x="24650" y="0"/>
                  </a:cubicBezTo>
                  <a:close/>
                </a:path>
              </a:pathLst>
            </a:custGeom>
            <a:solidFill>
              <a:srgbClr val="F1DBB0">
                <a:alpha val="44706"/>
              </a:srgbClr>
            </a:solidFill>
          </p:spPr>
        </p:sp>
        <p:sp>
          <p:nvSpPr>
            <p:cNvPr name="TextBox 8" id="8"/>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grpSp>
        <p:nvGrpSpPr>
          <p:cNvPr name="Group 9" id="9"/>
          <p:cNvGrpSpPr/>
          <p:nvPr/>
        </p:nvGrpSpPr>
        <p:grpSpPr>
          <a:xfrm rot="0">
            <a:off x="10388611" y="4365128"/>
            <a:ext cx="2991534" cy="4036788"/>
            <a:chOff x="0" y="0"/>
            <a:chExt cx="1123425" cy="1515954"/>
          </a:xfrm>
        </p:grpSpPr>
        <p:sp>
          <p:nvSpPr>
            <p:cNvPr name="Freeform 10" id="10"/>
            <p:cNvSpPr/>
            <p:nvPr/>
          </p:nvSpPr>
          <p:spPr>
            <a:xfrm flipH="false" flipV="false" rot="0">
              <a:off x="0" y="0"/>
              <a:ext cx="1123425" cy="1515954"/>
            </a:xfrm>
            <a:custGeom>
              <a:avLst/>
              <a:gdLst/>
              <a:ahLst/>
              <a:cxnLst/>
              <a:rect r="r" b="b" t="t" l="l"/>
              <a:pathLst>
                <a:path h="1515954" w="1123425">
                  <a:moveTo>
                    <a:pt x="24650" y="0"/>
                  </a:moveTo>
                  <a:lnTo>
                    <a:pt x="1098775" y="0"/>
                  </a:lnTo>
                  <a:cubicBezTo>
                    <a:pt x="1112389" y="0"/>
                    <a:pt x="1123425" y="11036"/>
                    <a:pt x="1123425" y="24650"/>
                  </a:cubicBezTo>
                  <a:lnTo>
                    <a:pt x="1123425" y="1491304"/>
                  </a:lnTo>
                  <a:cubicBezTo>
                    <a:pt x="1123425" y="1497842"/>
                    <a:pt x="1120828" y="1504112"/>
                    <a:pt x="1116205" y="1508734"/>
                  </a:cubicBezTo>
                  <a:cubicBezTo>
                    <a:pt x="1111582" y="1513357"/>
                    <a:pt x="1105312" y="1515954"/>
                    <a:pt x="1098775" y="1515954"/>
                  </a:cubicBezTo>
                  <a:lnTo>
                    <a:pt x="24650" y="1515954"/>
                  </a:lnTo>
                  <a:cubicBezTo>
                    <a:pt x="11036" y="1515954"/>
                    <a:pt x="0" y="1504918"/>
                    <a:pt x="0" y="1491304"/>
                  </a:cubicBezTo>
                  <a:lnTo>
                    <a:pt x="0" y="24650"/>
                  </a:lnTo>
                  <a:cubicBezTo>
                    <a:pt x="0" y="11036"/>
                    <a:pt x="11036" y="0"/>
                    <a:pt x="24650" y="0"/>
                  </a:cubicBezTo>
                  <a:close/>
                </a:path>
              </a:pathLst>
            </a:custGeom>
            <a:solidFill>
              <a:srgbClr val="F1D399">
                <a:alpha val="44706"/>
              </a:srgbClr>
            </a:solidFill>
          </p:spPr>
        </p:sp>
        <p:sp>
          <p:nvSpPr>
            <p:cNvPr name="TextBox 11" id="11"/>
            <p:cNvSpPr txBox="true"/>
            <p:nvPr/>
          </p:nvSpPr>
          <p:spPr>
            <a:xfrm>
              <a:off x="0" y="-28575"/>
              <a:ext cx="1123425" cy="1544529"/>
            </a:xfrm>
            <a:prstGeom prst="rect">
              <a:avLst/>
            </a:prstGeom>
          </p:spPr>
          <p:txBody>
            <a:bodyPr anchor="ctr" rtlCol="false" tIns="43987" lIns="43987" bIns="43987" rIns="43987"/>
            <a:lstStyle/>
            <a:p>
              <a:pPr algn="ctr">
                <a:lnSpc>
                  <a:spcPts val="1745"/>
                </a:lnSpc>
              </a:pPr>
            </a:p>
          </p:txBody>
        </p:sp>
      </p:grpSp>
      <p:grpSp>
        <p:nvGrpSpPr>
          <p:cNvPr name="Group 12" id="12"/>
          <p:cNvGrpSpPr/>
          <p:nvPr/>
        </p:nvGrpSpPr>
        <p:grpSpPr>
          <a:xfrm rot="0">
            <a:off x="13499070" y="4365128"/>
            <a:ext cx="2991534" cy="4036788"/>
            <a:chOff x="0" y="0"/>
            <a:chExt cx="1123425" cy="1515954"/>
          </a:xfrm>
        </p:grpSpPr>
        <p:sp>
          <p:nvSpPr>
            <p:cNvPr name="Freeform 13" id="13"/>
            <p:cNvSpPr/>
            <p:nvPr/>
          </p:nvSpPr>
          <p:spPr>
            <a:xfrm flipH="false" flipV="false" rot="0">
              <a:off x="0" y="0"/>
              <a:ext cx="1123425" cy="1515954"/>
            </a:xfrm>
            <a:custGeom>
              <a:avLst/>
              <a:gdLst/>
              <a:ahLst/>
              <a:cxnLst/>
              <a:rect r="r" b="b" t="t" l="l"/>
              <a:pathLst>
                <a:path h="1515954" w="1123425">
                  <a:moveTo>
                    <a:pt x="24650" y="0"/>
                  </a:moveTo>
                  <a:lnTo>
                    <a:pt x="1098775" y="0"/>
                  </a:lnTo>
                  <a:cubicBezTo>
                    <a:pt x="1112389" y="0"/>
                    <a:pt x="1123425" y="11036"/>
                    <a:pt x="1123425" y="24650"/>
                  </a:cubicBezTo>
                  <a:lnTo>
                    <a:pt x="1123425" y="1491304"/>
                  </a:lnTo>
                  <a:cubicBezTo>
                    <a:pt x="1123425" y="1497842"/>
                    <a:pt x="1120828" y="1504112"/>
                    <a:pt x="1116205" y="1508734"/>
                  </a:cubicBezTo>
                  <a:cubicBezTo>
                    <a:pt x="1111582" y="1513357"/>
                    <a:pt x="1105312" y="1515954"/>
                    <a:pt x="1098775" y="1515954"/>
                  </a:cubicBezTo>
                  <a:lnTo>
                    <a:pt x="24650" y="1515954"/>
                  </a:lnTo>
                  <a:cubicBezTo>
                    <a:pt x="11036" y="1515954"/>
                    <a:pt x="0" y="1504918"/>
                    <a:pt x="0" y="1491304"/>
                  </a:cubicBezTo>
                  <a:lnTo>
                    <a:pt x="0" y="24650"/>
                  </a:lnTo>
                  <a:cubicBezTo>
                    <a:pt x="0" y="11036"/>
                    <a:pt x="11036" y="0"/>
                    <a:pt x="24650" y="0"/>
                  </a:cubicBezTo>
                  <a:close/>
                </a:path>
              </a:pathLst>
            </a:custGeom>
            <a:solidFill>
              <a:srgbClr val="F8CD7A">
                <a:alpha val="44706"/>
              </a:srgbClr>
            </a:solidFill>
          </p:spPr>
        </p:sp>
        <p:sp>
          <p:nvSpPr>
            <p:cNvPr name="TextBox 14" id="14"/>
            <p:cNvSpPr txBox="true"/>
            <p:nvPr/>
          </p:nvSpPr>
          <p:spPr>
            <a:xfrm>
              <a:off x="0" y="-28575"/>
              <a:ext cx="1123425" cy="1544529"/>
            </a:xfrm>
            <a:prstGeom prst="rect">
              <a:avLst/>
            </a:prstGeom>
          </p:spPr>
          <p:txBody>
            <a:bodyPr anchor="ctr" rtlCol="false" tIns="43987" lIns="43987" bIns="43987" rIns="43987"/>
            <a:lstStyle/>
            <a:p>
              <a:pPr algn="ctr">
                <a:lnSpc>
                  <a:spcPts val="1745"/>
                </a:lnSpc>
              </a:pPr>
            </a:p>
          </p:txBody>
        </p:sp>
      </p:grpSp>
      <p:grpSp>
        <p:nvGrpSpPr>
          <p:cNvPr name="Group 15" id="15"/>
          <p:cNvGrpSpPr/>
          <p:nvPr/>
        </p:nvGrpSpPr>
        <p:grpSpPr>
          <a:xfrm rot="0">
            <a:off x="12759045" y="3677288"/>
            <a:ext cx="1322788" cy="1322788"/>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7" id="17"/>
            <p:cNvSpPr txBox="true"/>
            <p:nvPr/>
          </p:nvSpPr>
          <p:spPr>
            <a:xfrm>
              <a:off x="76200" y="47625"/>
              <a:ext cx="660400" cy="688975"/>
            </a:xfrm>
            <a:prstGeom prst="rect">
              <a:avLst/>
            </a:prstGeom>
          </p:spPr>
          <p:txBody>
            <a:bodyPr anchor="ctr" rtlCol="false" tIns="64425" lIns="64425" bIns="64425" rIns="64425"/>
            <a:lstStyle/>
            <a:p>
              <a:pPr algn="ctr">
                <a:lnSpc>
                  <a:spcPts val="1745"/>
                </a:lnSpc>
              </a:pPr>
            </a:p>
          </p:txBody>
        </p:sp>
      </p:grpSp>
      <p:sp>
        <p:nvSpPr>
          <p:cNvPr name="Freeform 18" id="18"/>
          <p:cNvSpPr/>
          <p:nvPr/>
        </p:nvSpPr>
        <p:spPr>
          <a:xfrm flipH="false" flipV="false" rot="0">
            <a:off x="13013790" y="3960509"/>
            <a:ext cx="732710" cy="756346"/>
          </a:xfrm>
          <a:custGeom>
            <a:avLst/>
            <a:gdLst/>
            <a:ahLst/>
            <a:cxnLst/>
            <a:rect r="r" b="b" t="t" l="l"/>
            <a:pathLst>
              <a:path h="756346" w="732710">
                <a:moveTo>
                  <a:pt x="0" y="0"/>
                </a:moveTo>
                <a:lnTo>
                  <a:pt x="732710" y="0"/>
                </a:lnTo>
                <a:lnTo>
                  <a:pt x="732710" y="756346"/>
                </a:lnTo>
                <a:lnTo>
                  <a:pt x="0" y="7563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19" id="19"/>
          <p:cNvSpPr txBox="true"/>
          <p:nvPr/>
        </p:nvSpPr>
        <p:spPr>
          <a:xfrm rot="0">
            <a:off x="10414646" y="4990551"/>
            <a:ext cx="2808520" cy="3624521"/>
          </a:xfrm>
          <a:prstGeom prst="rect">
            <a:avLst/>
          </a:prstGeom>
        </p:spPr>
        <p:txBody>
          <a:bodyPr anchor="t" rtlCol="false" tIns="0" lIns="0" bIns="0" rIns="0">
            <a:spAutoFit/>
          </a:bodyPr>
          <a:lstStyle/>
          <a:p>
            <a:pPr marL="251010" indent="-125505" lvl="1">
              <a:lnSpc>
                <a:spcPts val="1546"/>
              </a:lnSpc>
              <a:buFont typeface="Arial"/>
              <a:buChar char="•"/>
            </a:pPr>
            <a:r>
              <a:rPr lang="en-US" sz="1162" spc="-113">
                <a:solidFill>
                  <a:srgbClr val="4D3602"/>
                </a:solidFill>
                <a:latin typeface="Canva Sans"/>
              </a:rPr>
              <a:t>Nous prions pour nous, afin que nous  ne déléguions pas intérieurement le mandat missionnaire, mais que nous nous redécouvrions nous-mêmes comme mandatés par Jésus.</a:t>
            </a:r>
          </a:p>
          <a:p>
            <a:pPr marL="251010" indent="-125505" lvl="1">
              <a:lnSpc>
                <a:spcPts val="1546"/>
              </a:lnSpc>
              <a:buFont typeface="Arial"/>
              <a:buChar char="•"/>
            </a:pPr>
            <a:r>
              <a:rPr lang="en-US" sz="1162" spc="-113">
                <a:solidFill>
                  <a:srgbClr val="4D3602"/>
                </a:solidFill>
                <a:latin typeface="Canva Sans"/>
              </a:rPr>
              <a:t>Nous prions pour nos Églises, afin que nous ne nous suffisions pas à nous-mêmes, mais que nous exprimions l'amour de Dieu pour tous les hommes, que nous les rencontrions avec amour, en les écoutant, en les interrogeant et en les comprenant.</a:t>
            </a:r>
          </a:p>
          <a:p>
            <a:pPr marL="251010" indent="-125505" lvl="1">
              <a:lnSpc>
                <a:spcPts val="1546"/>
              </a:lnSpc>
              <a:buFont typeface="Arial"/>
              <a:buChar char="•"/>
            </a:pPr>
            <a:r>
              <a:rPr lang="en-US" sz="1162" spc="-113">
                <a:solidFill>
                  <a:srgbClr val="4D3602"/>
                </a:solidFill>
                <a:latin typeface="Canva Sans"/>
              </a:rPr>
              <a:t>Nous prions pour nous afin que « l'amour du Christ nous presse » (Paul) : l'amour pour lui, notre Seigneur, et l'amour pour les personnes qu'il a aimées bien avant nous ; que Dieu nous donne une joie nouvelle pour la mission. </a:t>
            </a:r>
          </a:p>
          <a:p>
            <a:pPr>
              <a:lnSpc>
                <a:spcPts val="1546"/>
              </a:lnSpc>
            </a:pPr>
          </a:p>
          <a:p>
            <a:pPr>
              <a:lnSpc>
                <a:spcPts val="1546"/>
              </a:lnSpc>
            </a:pPr>
          </a:p>
        </p:txBody>
      </p:sp>
      <p:sp>
        <p:nvSpPr>
          <p:cNvPr name="TextBox 20" id="20"/>
          <p:cNvSpPr txBox="true"/>
          <p:nvPr/>
        </p:nvSpPr>
        <p:spPr>
          <a:xfrm rot="0">
            <a:off x="13503459" y="1420648"/>
            <a:ext cx="2808520" cy="2476882"/>
          </a:xfrm>
          <a:prstGeom prst="rect">
            <a:avLst/>
          </a:prstGeom>
        </p:spPr>
        <p:txBody>
          <a:bodyPr anchor="t" rtlCol="false" tIns="0" lIns="0" bIns="0" rIns="0">
            <a:spAutoFit/>
          </a:bodyPr>
          <a:lstStyle/>
          <a:p>
            <a:pPr marL="251010" indent="-125505" lvl="1">
              <a:lnSpc>
                <a:spcPts val="1546"/>
              </a:lnSpc>
              <a:buFont typeface="Arial"/>
              <a:buChar char="•"/>
            </a:pPr>
            <a:r>
              <a:rPr lang="en-US" sz="1162" spc="-113">
                <a:solidFill>
                  <a:srgbClr val="4D3602"/>
                </a:solidFill>
                <a:latin typeface="Canva Sans"/>
              </a:rPr>
              <a:t>La mission a souvent une image négative parce que les chrétiens et les églises ont été actifs de manière problématique dans la mission. Seigneur, aie pitié de nous !</a:t>
            </a:r>
          </a:p>
          <a:p>
            <a:pPr marL="251010" indent="-125505" lvl="1">
              <a:lnSpc>
                <a:spcPts val="1546"/>
              </a:lnSpc>
              <a:buFont typeface="Arial"/>
              <a:buChar char="•"/>
            </a:pPr>
            <a:r>
              <a:rPr lang="en-US" sz="1162" spc="-113">
                <a:solidFill>
                  <a:srgbClr val="4D3602"/>
                </a:solidFill>
                <a:latin typeface="Canva Sans"/>
              </a:rPr>
              <a:t>Souvent, notre foi est tellement égocentrique, centrée uniquement sur nos besoins. Seigneur, aie pitié de nous !</a:t>
            </a:r>
          </a:p>
          <a:p>
            <a:pPr marL="251010" indent="-125505" lvl="1">
              <a:lnSpc>
                <a:spcPts val="1546"/>
              </a:lnSpc>
              <a:buFont typeface="Arial"/>
              <a:buChar char="•"/>
            </a:pPr>
            <a:r>
              <a:rPr lang="en-US" sz="1162" spc="-113">
                <a:solidFill>
                  <a:srgbClr val="4D3602"/>
                </a:solidFill>
                <a:latin typeface="Canva Sans"/>
              </a:rPr>
              <a:t>Souvent, nous considérons les gens comme des « cas désespérés ». Nous ne parvenons pas à les voir avec les yeux aimants de Dieu. Seigneur, aie pitié !</a:t>
            </a:r>
          </a:p>
          <a:p>
            <a:pPr>
              <a:lnSpc>
                <a:spcPts val="1546"/>
              </a:lnSpc>
            </a:pPr>
          </a:p>
          <a:p>
            <a:pPr>
              <a:lnSpc>
                <a:spcPts val="1546"/>
              </a:lnSpc>
            </a:pPr>
          </a:p>
        </p:txBody>
      </p:sp>
      <p:sp>
        <p:nvSpPr>
          <p:cNvPr name="TextBox 21" id="21"/>
          <p:cNvSpPr txBox="true"/>
          <p:nvPr/>
        </p:nvSpPr>
        <p:spPr>
          <a:xfrm rot="0">
            <a:off x="13711246" y="5050953"/>
            <a:ext cx="2567183" cy="2859428"/>
          </a:xfrm>
          <a:prstGeom prst="rect">
            <a:avLst/>
          </a:prstGeom>
        </p:spPr>
        <p:txBody>
          <a:bodyPr anchor="t" rtlCol="false" tIns="0" lIns="0" bIns="0" rIns="0">
            <a:spAutoFit/>
          </a:bodyPr>
          <a:lstStyle/>
          <a:p>
            <a:pPr algn="just">
              <a:lnSpc>
                <a:spcPts val="1546"/>
              </a:lnSpc>
            </a:pPr>
            <a:r>
              <a:rPr lang="en-US" sz="1162" spc="-113">
                <a:solidFill>
                  <a:srgbClr val="4D3602"/>
                </a:solidFill>
                <a:latin typeface="Canva Sans"/>
              </a:rPr>
              <a:t>Mon Dieu, je te remercie pour ton grand amour pour moi et pour tous les hommes, bien avant que je ne pense à toi. Merci pour Jésus, ton fils, mon sauveur. Merci pour ton Esprit Saint, qui vit avec sa puissance dans ceux qui sont liés à toi par la foi. S'il te plaît, aide-moi à être un témoin crédible de ton amour dans mon entourage. Bénis les personnes qui, en ton nom, proclament ton Évangile dans d'autres nations. Bénis les personnes d'autres nations et souvent d'autres croyances qui vivent dans notre pays. Fais-leur découvrir à travers nous un peu de l'amour du Christ et de l'attention de Dieu. Amen.</a:t>
            </a:r>
          </a:p>
        </p:txBody>
      </p:sp>
      <p:sp>
        <p:nvSpPr>
          <p:cNvPr name="TextBox 22" id="22"/>
          <p:cNvSpPr txBox="true"/>
          <p:nvPr/>
        </p:nvSpPr>
        <p:spPr>
          <a:xfrm rot="0">
            <a:off x="10584213" y="1073436"/>
            <a:ext cx="2638952" cy="561583"/>
          </a:xfrm>
          <a:prstGeom prst="rect">
            <a:avLst/>
          </a:prstGeom>
        </p:spPr>
        <p:txBody>
          <a:bodyPr anchor="t" rtlCol="false" tIns="0" lIns="0" bIns="0" rIns="0">
            <a:spAutoFit/>
          </a:bodyPr>
          <a:lstStyle/>
          <a:p>
            <a:pPr>
              <a:lnSpc>
                <a:spcPts val="2219"/>
              </a:lnSpc>
            </a:pPr>
            <a:r>
              <a:rPr lang="en-US" sz="1585">
                <a:solidFill>
                  <a:srgbClr val="C78C49"/>
                </a:solidFill>
                <a:latin typeface="Canva Sans Bold"/>
              </a:rPr>
              <a:t>Louanges et remerciements</a:t>
            </a:r>
          </a:p>
        </p:txBody>
      </p:sp>
      <p:sp>
        <p:nvSpPr>
          <p:cNvPr name="TextBox 23" id="23"/>
          <p:cNvSpPr txBox="true"/>
          <p:nvPr/>
        </p:nvSpPr>
        <p:spPr>
          <a:xfrm rot="0">
            <a:off x="13973090" y="1093570"/>
            <a:ext cx="2338889" cy="279707"/>
          </a:xfrm>
          <a:prstGeom prst="rect">
            <a:avLst/>
          </a:prstGeom>
        </p:spPr>
        <p:txBody>
          <a:bodyPr anchor="t" rtlCol="false" tIns="0" lIns="0" bIns="0" rIns="0">
            <a:spAutoFit/>
          </a:bodyPr>
          <a:lstStyle/>
          <a:p>
            <a:pPr algn="r">
              <a:lnSpc>
                <a:spcPts val="2219"/>
              </a:lnSpc>
            </a:pPr>
            <a:r>
              <a:rPr lang="en-US" sz="1585">
                <a:solidFill>
                  <a:srgbClr val="C78C49"/>
                </a:solidFill>
                <a:latin typeface="Canva Sans Bold"/>
              </a:rPr>
              <a:t>Repentance</a:t>
            </a:r>
          </a:p>
        </p:txBody>
      </p:sp>
      <p:sp>
        <p:nvSpPr>
          <p:cNvPr name="TextBox 24" id="24"/>
          <p:cNvSpPr txBox="true"/>
          <p:nvPr/>
        </p:nvSpPr>
        <p:spPr>
          <a:xfrm rot="0">
            <a:off x="13380145" y="4572942"/>
            <a:ext cx="2931834" cy="279707"/>
          </a:xfrm>
          <a:prstGeom prst="rect">
            <a:avLst/>
          </a:prstGeom>
        </p:spPr>
        <p:txBody>
          <a:bodyPr anchor="t" rtlCol="false" tIns="0" lIns="0" bIns="0" rIns="0">
            <a:spAutoFit/>
          </a:bodyPr>
          <a:lstStyle/>
          <a:p>
            <a:pPr algn="r">
              <a:lnSpc>
                <a:spcPts val="2219"/>
              </a:lnSpc>
            </a:pPr>
            <a:r>
              <a:rPr lang="en-US" sz="1585">
                <a:solidFill>
                  <a:srgbClr val="C78C49"/>
                </a:solidFill>
                <a:latin typeface="Canva Sans Bold"/>
              </a:rPr>
              <a:t>Je pourrais prier ainsi</a:t>
            </a:r>
          </a:p>
        </p:txBody>
      </p:sp>
      <p:sp>
        <p:nvSpPr>
          <p:cNvPr name="TextBox 25" id="25"/>
          <p:cNvSpPr txBox="true"/>
          <p:nvPr/>
        </p:nvSpPr>
        <p:spPr>
          <a:xfrm rot="0">
            <a:off x="10488605" y="4452139"/>
            <a:ext cx="2931834" cy="279707"/>
          </a:xfrm>
          <a:prstGeom prst="rect">
            <a:avLst/>
          </a:prstGeom>
        </p:spPr>
        <p:txBody>
          <a:bodyPr anchor="t" rtlCol="false" tIns="0" lIns="0" bIns="0" rIns="0">
            <a:spAutoFit/>
          </a:bodyPr>
          <a:lstStyle/>
          <a:p>
            <a:pPr>
              <a:lnSpc>
                <a:spcPts val="2219"/>
              </a:lnSpc>
            </a:pPr>
            <a:r>
              <a:rPr lang="en-US" sz="1585">
                <a:solidFill>
                  <a:srgbClr val="C78C49"/>
                </a:solidFill>
                <a:latin typeface="Canva Sans Bold"/>
              </a:rPr>
              <a:t>Intercession</a:t>
            </a:r>
          </a:p>
        </p:txBody>
      </p:sp>
      <p:sp>
        <p:nvSpPr>
          <p:cNvPr name="Freeform 26" id="26"/>
          <p:cNvSpPr/>
          <p:nvPr/>
        </p:nvSpPr>
        <p:spPr>
          <a:xfrm flipH="false" flipV="false" rot="-1301328">
            <a:off x="10293828" y="7045497"/>
            <a:ext cx="9533850" cy="4028052"/>
          </a:xfrm>
          <a:custGeom>
            <a:avLst/>
            <a:gdLst/>
            <a:ahLst/>
            <a:cxnLst/>
            <a:rect r="r" b="b" t="t" l="l"/>
            <a:pathLst>
              <a:path h="4028052" w="9533850">
                <a:moveTo>
                  <a:pt x="0" y="0"/>
                </a:moveTo>
                <a:lnTo>
                  <a:pt x="9533850" y="0"/>
                </a:lnTo>
                <a:lnTo>
                  <a:pt x="9533850" y="4028052"/>
                </a:lnTo>
                <a:lnTo>
                  <a:pt x="0" y="4028052"/>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Freeform 27" id="27"/>
          <p:cNvSpPr/>
          <p:nvPr/>
        </p:nvSpPr>
        <p:spPr>
          <a:xfrm flipH="false" flipV="false" rot="-1301328">
            <a:off x="12322659" y="8172924"/>
            <a:ext cx="9208435" cy="3890564"/>
          </a:xfrm>
          <a:custGeom>
            <a:avLst/>
            <a:gdLst/>
            <a:ahLst/>
            <a:cxnLst/>
            <a:rect r="r" b="b" t="t" l="l"/>
            <a:pathLst>
              <a:path h="3890564" w="9208435">
                <a:moveTo>
                  <a:pt x="0" y="0"/>
                </a:moveTo>
                <a:lnTo>
                  <a:pt x="9208435" y="0"/>
                </a:lnTo>
                <a:lnTo>
                  <a:pt x="9208435" y="3890563"/>
                </a:lnTo>
                <a:lnTo>
                  <a:pt x="0" y="38905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8" id="28"/>
          <p:cNvSpPr/>
          <p:nvPr/>
        </p:nvSpPr>
        <p:spPr>
          <a:xfrm flipH="false" flipV="false" rot="1421350">
            <a:off x="-1342318" y="8327455"/>
            <a:ext cx="7208212" cy="3045469"/>
          </a:xfrm>
          <a:custGeom>
            <a:avLst/>
            <a:gdLst/>
            <a:ahLst/>
            <a:cxnLst/>
            <a:rect r="r" b="b" t="t" l="l"/>
            <a:pathLst>
              <a:path h="3045469" w="7208212">
                <a:moveTo>
                  <a:pt x="0" y="0"/>
                </a:moveTo>
                <a:lnTo>
                  <a:pt x="7208212" y="0"/>
                </a:lnTo>
                <a:lnTo>
                  <a:pt x="7208212" y="3045470"/>
                </a:lnTo>
                <a:lnTo>
                  <a:pt x="0" y="30454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1194577">
            <a:off x="-652395" y="7031507"/>
            <a:ext cx="9882253" cy="4175252"/>
          </a:xfrm>
          <a:custGeom>
            <a:avLst/>
            <a:gdLst/>
            <a:ahLst/>
            <a:cxnLst/>
            <a:rect r="r" b="b" t="t" l="l"/>
            <a:pathLst>
              <a:path h="4175252" w="9882253">
                <a:moveTo>
                  <a:pt x="0" y="0"/>
                </a:moveTo>
                <a:lnTo>
                  <a:pt x="9882253" y="0"/>
                </a:lnTo>
                <a:lnTo>
                  <a:pt x="9882253" y="4175252"/>
                </a:lnTo>
                <a:lnTo>
                  <a:pt x="0" y="4175252"/>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Freeform 30" id="30"/>
          <p:cNvSpPr/>
          <p:nvPr/>
        </p:nvSpPr>
        <p:spPr>
          <a:xfrm flipH="true" flipV="false" rot="891464">
            <a:off x="-3903088" y="4958874"/>
            <a:ext cx="10358612" cy="4376514"/>
          </a:xfrm>
          <a:custGeom>
            <a:avLst/>
            <a:gdLst/>
            <a:ahLst/>
            <a:cxnLst/>
            <a:rect r="r" b="b" t="t" l="l"/>
            <a:pathLst>
              <a:path h="4376514" w="10358612">
                <a:moveTo>
                  <a:pt x="10358612" y="0"/>
                </a:moveTo>
                <a:lnTo>
                  <a:pt x="0" y="0"/>
                </a:lnTo>
                <a:lnTo>
                  <a:pt x="0" y="4376514"/>
                </a:lnTo>
                <a:lnTo>
                  <a:pt x="10358612" y="4376514"/>
                </a:lnTo>
                <a:lnTo>
                  <a:pt x="10358612"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TextBox 31" id="31"/>
          <p:cNvSpPr txBox="true"/>
          <p:nvPr/>
        </p:nvSpPr>
        <p:spPr>
          <a:xfrm rot="0">
            <a:off x="797032" y="3428795"/>
            <a:ext cx="9143666" cy="1767891"/>
          </a:xfrm>
          <a:prstGeom prst="rect">
            <a:avLst/>
          </a:prstGeom>
        </p:spPr>
        <p:txBody>
          <a:bodyPr anchor="t" rtlCol="false" tIns="0" lIns="0" bIns="0" rIns="0">
            <a:spAutoFit/>
          </a:bodyPr>
          <a:lstStyle/>
          <a:p>
            <a:pPr algn="ctr">
              <a:lnSpc>
                <a:spcPts val="7127"/>
              </a:lnSpc>
            </a:pPr>
            <a:r>
              <a:rPr lang="en-US" sz="5090">
                <a:solidFill>
                  <a:srgbClr val="000000"/>
                </a:solidFill>
                <a:latin typeface="Canva Sans Bold"/>
              </a:rPr>
              <a:t>Dieu invite - Une vision pour la mission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908403" y="75594"/>
            <a:ext cx="5802440" cy="3524982"/>
          </a:xfrm>
          <a:custGeom>
            <a:avLst/>
            <a:gdLst/>
            <a:ahLst/>
            <a:cxnLst/>
            <a:rect r="r" b="b" t="t" l="l"/>
            <a:pathLst>
              <a:path h="3524982" w="5802440">
                <a:moveTo>
                  <a:pt x="0" y="0"/>
                </a:moveTo>
                <a:lnTo>
                  <a:pt x="5802439" y="0"/>
                </a:lnTo>
                <a:lnTo>
                  <a:pt x="5802439" y="3524982"/>
                </a:lnTo>
                <a:lnTo>
                  <a:pt x="0" y="3524982"/>
                </a:lnTo>
                <a:lnTo>
                  <a:pt x="0" y="0"/>
                </a:lnTo>
                <a:close/>
              </a:path>
            </a:pathLst>
          </a:custGeom>
          <a:blipFill>
            <a:blip r:embed="rId2">
              <a:alphaModFix amt="31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168195" y="887891"/>
            <a:ext cx="3454746" cy="3679037"/>
            <a:chOff x="0" y="0"/>
            <a:chExt cx="1123425" cy="1196361"/>
          </a:xfrm>
        </p:grpSpPr>
        <p:sp>
          <p:nvSpPr>
            <p:cNvPr name="Freeform 4" id="4"/>
            <p:cNvSpPr/>
            <p:nvPr/>
          </p:nvSpPr>
          <p:spPr>
            <a:xfrm flipH="false" flipV="false" rot="0">
              <a:off x="0" y="0"/>
              <a:ext cx="1123425" cy="1196361"/>
            </a:xfrm>
            <a:custGeom>
              <a:avLst/>
              <a:gdLst/>
              <a:ahLst/>
              <a:cxnLst/>
              <a:rect r="r" b="b" t="t" l="l"/>
              <a:pathLst>
                <a:path h="1196361" w="1123425">
                  <a:moveTo>
                    <a:pt x="21345" y="0"/>
                  </a:moveTo>
                  <a:lnTo>
                    <a:pt x="1102080" y="0"/>
                  </a:lnTo>
                  <a:cubicBezTo>
                    <a:pt x="1107741" y="0"/>
                    <a:pt x="1113170" y="2249"/>
                    <a:pt x="1117173" y="6252"/>
                  </a:cubicBezTo>
                  <a:cubicBezTo>
                    <a:pt x="1121176" y="10255"/>
                    <a:pt x="1123425" y="15684"/>
                    <a:pt x="1123425" y="21345"/>
                  </a:cubicBezTo>
                  <a:lnTo>
                    <a:pt x="1123425" y="1175015"/>
                  </a:lnTo>
                  <a:cubicBezTo>
                    <a:pt x="1123425" y="1180677"/>
                    <a:pt x="1121176" y="1186106"/>
                    <a:pt x="1117173" y="1190109"/>
                  </a:cubicBezTo>
                  <a:cubicBezTo>
                    <a:pt x="1113170" y="1194112"/>
                    <a:pt x="1107741" y="1196361"/>
                    <a:pt x="1102080" y="1196361"/>
                  </a:cubicBezTo>
                  <a:lnTo>
                    <a:pt x="21345" y="1196361"/>
                  </a:lnTo>
                  <a:cubicBezTo>
                    <a:pt x="15684" y="1196361"/>
                    <a:pt x="10255" y="1194112"/>
                    <a:pt x="6252" y="1190109"/>
                  </a:cubicBezTo>
                  <a:cubicBezTo>
                    <a:pt x="2249" y="1186106"/>
                    <a:pt x="0" y="1180677"/>
                    <a:pt x="0" y="1175015"/>
                  </a:cubicBezTo>
                  <a:lnTo>
                    <a:pt x="0" y="21345"/>
                  </a:lnTo>
                  <a:cubicBezTo>
                    <a:pt x="0" y="15684"/>
                    <a:pt x="2249" y="10255"/>
                    <a:pt x="6252" y="6252"/>
                  </a:cubicBezTo>
                  <a:cubicBezTo>
                    <a:pt x="10255" y="2249"/>
                    <a:pt x="15684" y="0"/>
                    <a:pt x="21345" y="0"/>
                  </a:cubicBezTo>
                  <a:close/>
                </a:path>
              </a:pathLst>
            </a:custGeom>
            <a:solidFill>
              <a:srgbClr val="EFE1C8">
                <a:alpha val="44706"/>
              </a:srgbClr>
            </a:solidFill>
          </p:spPr>
        </p:sp>
        <p:sp>
          <p:nvSpPr>
            <p:cNvPr name="TextBox 5" id="5"/>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sp>
        <p:nvSpPr>
          <p:cNvPr name="TextBox 6" id="6"/>
          <p:cNvSpPr txBox="true"/>
          <p:nvPr/>
        </p:nvSpPr>
        <p:spPr>
          <a:xfrm rot="0">
            <a:off x="10168195" y="1677175"/>
            <a:ext cx="3164486" cy="1525899"/>
          </a:xfrm>
          <a:prstGeom prst="rect">
            <a:avLst/>
          </a:prstGeom>
        </p:spPr>
        <p:txBody>
          <a:bodyPr anchor="t" rtlCol="false" tIns="0" lIns="0" bIns="0" rIns="0">
            <a:spAutoFit/>
          </a:bodyPr>
          <a:lstStyle/>
          <a:p>
            <a:pPr algn="just" marL="290193" indent="-145096" lvl="1">
              <a:lnSpc>
                <a:spcPts val="2056"/>
              </a:lnSpc>
              <a:buFont typeface="Arial"/>
              <a:buChar char="•"/>
            </a:pPr>
            <a:r>
              <a:rPr lang="en-US" sz="1344" spc="-137">
                <a:solidFill>
                  <a:srgbClr val="4D3602"/>
                </a:solidFill>
                <a:latin typeface="Canva Sans"/>
              </a:rPr>
              <a:t>Je te loue de nous avoir parlé, à nous les humains.</a:t>
            </a:r>
          </a:p>
          <a:p>
            <a:pPr algn="just" marL="290193" indent="-145096" lvl="1">
              <a:lnSpc>
                <a:spcPts val="2056"/>
              </a:lnSpc>
              <a:buFont typeface="Arial"/>
              <a:buChar char="•"/>
            </a:pPr>
            <a:r>
              <a:rPr lang="en-US" sz="1344" spc="-137">
                <a:solidFill>
                  <a:srgbClr val="4D3602"/>
                </a:solidFill>
                <a:latin typeface="Canva Sans"/>
              </a:rPr>
              <a:t>Je te remercie de tenir ta parole. </a:t>
            </a:r>
          </a:p>
          <a:p>
            <a:pPr algn="just" marL="290193" indent="-145096" lvl="1">
              <a:lnSpc>
                <a:spcPts val="2056"/>
              </a:lnSpc>
              <a:buFont typeface="Arial"/>
              <a:buChar char="•"/>
            </a:pPr>
            <a:r>
              <a:rPr lang="en-US" sz="1344" spc="-137">
                <a:solidFill>
                  <a:srgbClr val="4D3602"/>
                </a:solidFill>
                <a:latin typeface="Canva Sans"/>
              </a:rPr>
              <a:t>Je te remercie de nous aider à comprendre tes paroles et à les mettre en pratique.</a:t>
            </a:r>
          </a:p>
          <a:p>
            <a:pPr algn="just">
              <a:lnSpc>
                <a:spcPts val="2056"/>
              </a:lnSpc>
            </a:pPr>
          </a:p>
        </p:txBody>
      </p:sp>
      <p:grpSp>
        <p:nvGrpSpPr>
          <p:cNvPr name="Group 7" id="7"/>
          <p:cNvGrpSpPr/>
          <p:nvPr/>
        </p:nvGrpSpPr>
        <p:grpSpPr>
          <a:xfrm rot="0">
            <a:off x="13804554" y="887891"/>
            <a:ext cx="3454746" cy="3679037"/>
            <a:chOff x="0" y="0"/>
            <a:chExt cx="1123425" cy="1196361"/>
          </a:xfrm>
        </p:grpSpPr>
        <p:sp>
          <p:nvSpPr>
            <p:cNvPr name="Freeform 8" id="8"/>
            <p:cNvSpPr/>
            <p:nvPr/>
          </p:nvSpPr>
          <p:spPr>
            <a:xfrm flipH="false" flipV="false" rot="0">
              <a:off x="0" y="0"/>
              <a:ext cx="1123425" cy="1196361"/>
            </a:xfrm>
            <a:custGeom>
              <a:avLst/>
              <a:gdLst/>
              <a:ahLst/>
              <a:cxnLst/>
              <a:rect r="r" b="b" t="t" l="l"/>
              <a:pathLst>
                <a:path h="1196361" w="1123425">
                  <a:moveTo>
                    <a:pt x="21345" y="0"/>
                  </a:moveTo>
                  <a:lnTo>
                    <a:pt x="1102080" y="0"/>
                  </a:lnTo>
                  <a:cubicBezTo>
                    <a:pt x="1107741" y="0"/>
                    <a:pt x="1113170" y="2249"/>
                    <a:pt x="1117173" y="6252"/>
                  </a:cubicBezTo>
                  <a:cubicBezTo>
                    <a:pt x="1121176" y="10255"/>
                    <a:pt x="1123425" y="15684"/>
                    <a:pt x="1123425" y="21345"/>
                  </a:cubicBezTo>
                  <a:lnTo>
                    <a:pt x="1123425" y="1175015"/>
                  </a:lnTo>
                  <a:cubicBezTo>
                    <a:pt x="1123425" y="1180677"/>
                    <a:pt x="1121176" y="1186106"/>
                    <a:pt x="1117173" y="1190109"/>
                  </a:cubicBezTo>
                  <a:cubicBezTo>
                    <a:pt x="1113170" y="1194112"/>
                    <a:pt x="1107741" y="1196361"/>
                    <a:pt x="1102080" y="1196361"/>
                  </a:cubicBezTo>
                  <a:lnTo>
                    <a:pt x="21345" y="1196361"/>
                  </a:lnTo>
                  <a:cubicBezTo>
                    <a:pt x="15684" y="1196361"/>
                    <a:pt x="10255" y="1194112"/>
                    <a:pt x="6252" y="1190109"/>
                  </a:cubicBezTo>
                  <a:cubicBezTo>
                    <a:pt x="2249" y="1186106"/>
                    <a:pt x="0" y="1180677"/>
                    <a:pt x="0" y="1175015"/>
                  </a:cubicBezTo>
                  <a:lnTo>
                    <a:pt x="0" y="21345"/>
                  </a:lnTo>
                  <a:cubicBezTo>
                    <a:pt x="0" y="15684"/>
                    <a:pt x="2249" y="10255"/>
                    <a:pt x="6252" y="6252"/>
                  </a:cubicBezTo>
                  <a:cubicBezTo>
                    <a:pt x="10255" y="2249"/>
                    <a:pt x="15684" y="0"/>
                    <a:pt x="21345" y="0"/>
                  </a:cubicBezTo>
                  <a:close/>
                </a:path>
              </a:pathLst>
            </a:custGeom>
            <a:solidFill>
              <a:srgbClr val="F1DBB0">
                <a:alpha val="44706"/>
              </a:srgbClr>
            </a:solidFill>
          </p:spPr>
        </p:sp>
        <p:sp>
          <p:nvSpPr>
            <p:cNvPr name="TextBox 9" id="9"/>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sp>
        <p:nvSpPr>
          <p:cNvPr name="Freeform 10" id="10"/>
          <p:cNvSpPr/>
          <p:nvPr/>
        </p:nvSpPr>
        <p:spPr>
          <a:xfrm flipH="false" flipV="false" rot="176523">
            <a:off x="4742344" y="8355116"/>
            <a:ext cx="6143119" cy="2595468"/>
          </a:xfrm>
          <a:custGeom>
            <a:avLst/>
            <a:gdLst/>
            <a:ahLst/>
            <a:cxnLst/>
            <a:rect r="r" b="b" t="t" l="l"/>
            <a:pathLst>
              <a:path h="2595468" w="6143119">
                <a:moveTo>
                  <a:pt x="0" y="0"/>
                </a:moveTo>
                <a:lnTo>
                  <a:pt x="6143119" y="0"/>
                </a:lnTo>
                <a:lnTo>
                  <a:pt x="6143119" y="2595467"/>
                </a:lnTo>
                <a:lnTo>
                  <a:pt x="0" y="2595467"/>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10168195" y="4740934"/>
            <a:ext cx="3454746" cy="4517366"/>
            <a:chOff x="0" y="0"/>
            <a:chExt cx="1123425" cy="1468971"/>
          </a:xfrm>
        </p:grpSpPr>
        <p:sp>
          <p:nvSpPr>
            <p:cNvPr name="Freeform 12" id="12"/>
            <p:cNvSpPr/>
            <p:nvPr/>
          </p:nvSpPr>
          <p:spPr>
            <a:xfrm flipH="false" flipV="false" rot="0">
              <a:off x="0" y="0"/>
              <a:ext cx="1123425" cy="1468971"/>
            </a:xfrm>
            <a:custGeom>
              <a:avLst/>
              <a:gdLst/>
              <a:ahLst/>
              <a:cxnLst/>
              <a:rect r="r" b="b" t="t" l="l"/>
              <a:pathLst>
                <a:path h="1468971" w="1123425">
                  <a:moveTo>
                    <a:pt x="21345" y="0"/>
                  </a:moveTo>
                  <a:lnTo>
                    <a:pt x="1102080" y="0"/>
                  </a:lnTo>
                  <a:cubicBezTo>
                    <a:pt x="1107741" y="0"/>
                    <a:pt x="1113170" y="2249"/>
                    <a:pt x="1117173" y="6252"/>
                  </a:cubicBezTo>
                  <a:cubicBezTo>
                    <a:pt x="1121176" y="10255"/>
                    <a:pt x="1123425" y="15684"/>
                    <a:pt x="1123425" y="21345"/>
                  </a:cubicBezTo>
                  <a:lnTo>
                    <a:pt x="1123425" y="1447626"/>
                  </a:lnTo>
                  <a:cubicBezTo>
                    <a:pt x="1123425" y="1453287"/>
                    <a:pt x="1121176" y="1458716"/>
                    <a:pt x="1117173" y="1462719"/>
                  </a:cubicBezTo>
                  <a:cubicBezTo>
                    <a:pt x="1113170" y="1466722"/>
                    <a:pt x="1107741" y="1468971"/>
                    <a:pt x="1102080" y="1468971"/>
                  </a:cubicBezTo>
                  <a:lnTo>
                    <a:pt x="21345" y="1468971"/>
                  </a:lnTo>
                  <a:cubicBezTo>
                    <a:pt x="15684" y="1468971"/>
                    <a:pt x="10255" y="1466722"/>
                    <a:pt x="6252" y="1462719"/>
                  </a:cubicBezTo>
                  <a:cubicBezTo>
                    <a:pt x="2249" y="1458716"/>
                    <a:pt x="0" y="1453287"/>
                    <a:pt x="0" y="1447626"/>
                  </a:cubicBezTo>
                  <a:lnTo>
                    <a:pt x="0" y="21345"/>
                  </a:lnTo>
                  <a:cubicBezTo>
                    <a:pt x="0" y="15684"/>
                    <a:pt x="2249" y="10255"/>
                    <a:pt x="6252" y="6252"/>
                  </a:cubicBezTo>
                  <a:cubicBezTo>
                    <a:pt x="10255" y="2249"/>
                    <a:pt x="15684" y="0"/>
                    <a:pt x="21345" y="0"/>
                  </a:cubicBezTo>
                  <a:close/>
                </a:path>
              </a:pathLst>
            </a:custGeom>
            <a:solidFill>
              <a:srgbClr val="F1D399">
                <a:alpha val="44706"/>
              </a:srgbClr>
            </a:solidFill>
          </p:spPr>
        </p:sp>
        <p:sp>
          <p:nvSpPr>
            <p:cNvPr name="TextBox 13" id="13"/>
            <p:cNvSpPr txBox="true"/>
            <p:nvPr/>
          </p:nvSpPr>
          <p:spPr>
            <a:xfrm>
              <a:off x="0" y="-28575"/>
              <a:ext cx="1123425" cy="1497546"/>
            </a:xfrm>
            <a:prstGeom prst="rect">
              <a:avLst/>
            </a:prstGeom>
          </p:spPr>
          <p:txBody>
            <a:bodyPr anchor="ctr" rtlCol="false" tIns="43987" lIns="43987" bIns="43987" rIns="43987"/>
            <a:lstStyle/>
            <a:p>
              <a:pPr algn="ctr">
                <a:lnSpc>
                  <a:spcPts val="1745"/>
                </a:lnSpc>
              </a:pPr>
            </a:p>
          </p:txBody>
        </p:sp>
      </p:grpSp>
      <p:sp>
        <p:nvSpPr>
          <p:cNvPr name="TextBox 14" id="14"/>
          <p:cNvSpPr txBox="true"/>
          <p:nvPr/>
        </p:nvSpPr>
        <p:spPr>
          <a:xfrm rot="0">
            <a:off x="10168195" y="5426574"/>
            <a:ext cx="3243393" cy="2439593"/>
          </a:xfrm>
          <a:prstGeom prst="rect">
            <a:avLst/>
          </a:prstGeom>
        </p:spPr>
        <p:txBody>
          <a:bodyPr anchor="t" rtlCol="false" tIns="0" lIns="0" bIns="0" rIns="0">
            <a:spAutoFit/>
          </a:bodyPr>
          <a:lstStyle/>
          <a:p>
            <a:pPr marL="289876" indent="-144938" lvl="1">
              <a:lnSpc>
                <a:spcPts val="2000"/>
              </a:lnSpc>
              <a:buFont typeface="Arial"/>
              <a:buChar char="•"/>
            </a:pPr>
            <a:r>
              <a:rPr lang="en-US" sz="1342" spc="-131">
                <a:solidFill>
                  <a:srgbClr val="4D3602"/>
                </a:solidFill>
                <a:latin typeface="Canva Sans"/>
              </a:rPr>
              <a:t>Que je reconnaisse la parole de Dieu comme une invitation - et non comme une convocation.</a:t>
            </a:r>
          </a:p>
          <a:p>
            <a:pPr marL="289876" indent="-144938" lvl="1">
              <a:lnSpc>
                <a:spcPts val="2000"/>
              </a:lnSpc>
              <a:buFont typeface="Arial"/>
              <a:buChar char="•"/>
            </a:pPr>
            <a:r>
              <a:rPr lang="en-US" sz="1342" spc="-131">
                <a:solidFill>
                  <a:srgbClr val="4D3602"/>
                </a:solidFill>
                <a:latin typeface="Canva Sans"/>
              </a:rPr>
              <a:t>Que j'écoute aussi les paroles silencieuses que Dieu m'adresse.</a:t>
            </a:r>
          </a:p>
          <a:p>
            <a:pPr marL="289876" indent="-144938" lvl="1">
              <a:lnSpc>
                <a:spcPts val="2000"/>
              </a:lnSpc>
              <a:buFont typeface="Arial"/>
              <a:buChar char="•"/>
            </a:pPr>
            <a:r>
              <a:rPr lang="en-US" sz="1342" spc="-131">
                <a:solidFill>
                  <a:srgbClr val="4D3602"/>
                </a:solidFill>
                <a:latin typeface="Canva Sans"/>
              </a:rPr>
              <a:t>Que je sache reconnaître le moment opportun pour mettre en pratique ce que j'ai entendu. </a:t>
            </a:r>
          </a:p>
          <a:p>
            <a:pPr>
              <a:lnSpc>
                <a:spcPts val="2000"/>
              </a:lnSpc>
            </a:pPr>
          </a:p>
          <a:p>
            <a:pPr>
              <a:lnSpc>
                <a:spcPts val="2000"/>
              </a:lnSpc>
            </a:pPr>
          </a:p>
        </p:txBody>
      </p:sp>
      <p:grpSp>
        <p:nvGrpSpPr>
          <p:cNvPr name="Group 15" id="15"/>
          <p:cNvGrpSpPr/>
          <p:nvPr/>
        </p:nvGrpSpPr>
        <p:grpSpPr>
          <a:xfrm rot="0">
            <a:off x="13804554" y="4740934"/>
            <a:ext cx="3454746" cy="4517366"/>
            <a:chOff x="0" y="0"/>
            <a:chExt cx="1123425" cy="1468971"/>
          </a:xfrm>
        </p:grpSpPr>
        <p:sp>
          <p:nvSpPr>
            <p:cNvPr name="Freeform 16" id="16"/>
            <p:cNvSpPr/>
            <p:nvPr/>
          </p:nvSpPr>
          <p:spPr>
            <a:xfrm flipH="false" flipV="false" rot="0">
              <a:off x="0" y="0"/>
              <a:ext cx="1123425" cy="1468971"/>
            </a:xfrm>
            <a:custGeom>
              <a:avLst/>
              <a:gdLst/>
              <a:ahLst/>
              <a:cxnLst/>
              <a:rect r="r" b="b" t="t" l="l"/>
              <a:pathLst>
                <a:path h="1468971" w="1123425">
                  <a:moveTo>
                    <a:pt x="21345" y="0"/>
                  </a:moveTo>
                  <a:lnTo>
                    <a:pt x="1102080" y="0"/>
                  </a:lnTo>
                  <a:cubicBezTo>
                    <a:pt x="1107741" y="0"/>
                    <a:pt x="1113170" y="2249"/>
                    <a:pt x="1117173" y="6252"/>
                  </a:cubicBezTo>
                  <a:cubicBezTo>
                    <a:pt x="1121176" y="10255"/>
                    <a:pt x="1123425" y="15684"/>
                    <a:pt x="1123425" y="21345"/>
                  </a:cubicBezTo>
                  <a:lnTo>
                    <a:pt x="1123425" y="1447626"/>
                  </a:lnTo>
                  <a:cubicBezTo>
                    <a:pt x="1123425" y="1453287"/>
                    <a:pt x="1121176" y="1458716"/>
                    <a:pt x="1117173" y="1462719"/>
                  </a:cubicBezTo>
                  <a:cubicBezTo>
                    <a:pt x="1113170" y="1466722"/>
                    <a:pt x="1107741" y="1468971"/>
                    <a:pt x="1102080" y="1468971"/>
                  </a:cubicBezTo>
                  <a:lnTo>
                    <a:pt x="21345" y="1468971"/>
                  </a:lnTo>
                  <a:cubicBezTo>
                    <a:pt x="15684" y="1468971"/>
                    <a:pt x="10255" y="1466722"/>
                    <a:pt x="6252" y="1462719"/>
                  </a:cubicBezTo>
                  <a:cubicBezTo>
                    <a:pt x="2249" y="1458716"/>
                    <a:pt x="0" y="1453287"/>
                    <a:pt x="0" y="1447626"/>
                  </a:cubicBezTo>
                  <a:lnTo>
                    <a:pt x="0" y="21345"/>
                  </a:lnTo>
                  <a:cubicBezTo>
                    <a:pt x="0" y="15684"/>
                    <a:pt x="2249" y="10255"/>
                    <a:pt x="6252" y="6252"/>
                  </a:cubicBezTo>
                  <a:cubicBezTo>
                    <a:pt x="10255" y="2249"/>
                    <a:pt x="15684" y="0"/>
                    <a:pt x="21345" y="0"/>
                  </a:cubicBezTo>
                  <a:close/>
                </a:path>
              </a:pathLst>
            </a:custGeom>
            <a:solidFill>
              <a:srgbClr val="F8CD7A">
                <a:alpha val="44706"/>
              </a:srgbClr>
            </a:solidFill>
          </p:spPr>
        </p:sp>
        <p:sp>
          <p:nvSpPr>
            <p:cNvPr name="TextBox 17" id="17"/>
            <p:cNvSpPr txBox="true"/>
            <p:nvPr/>
          </p:nvSpPr>
          <p:spPr>
            <a:xfrm>
              <a:off x="0" y="-28575"/>
              <a:ext cx="1123425" cy="1497546"/>
            </a:xfrm>
            <a:prstGeom prst="rect">
              <a:avLst/>
            </a:prstGeom>
          </p:spPr>
          <p:txBody>
            <a:bodyPr anchor="ctr" rtlCol="false" tIns="43987" lIns="43987" bIns="43987" rIns="43987"/>
            <a:lstStyle/>
            <a:p>
              <a:pPr algn="ctr">
                <a:lnSpc>
                  <a:spcPts val="1745"/>
                </a:lnSpc>
              </a:pPr>
            </a:p>
          </p:txBody>
        </p:sp>
      </p:grpSp>
      <p:grpSp>
        <p:nvGrpSpPr>
          <p:cNvPr name="Group 18" id="18"/>
          <p:cNvGrpSpPr/>
          <p:nvPr/>
        </p:nvGrpSpPr>
        <p:grpSpPr>
          <a:xfrm rot="0">
            <a:off x="12949943" y="3946589"/>
            <a:ext cx="1402029" cy="1402029"/>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0" id="20"/>
            <p:cNvSpPr txBox="true"/>
            <p:nvPr/>
          </p:nvSpPr>
          <p:spPr>
            <a:xfrm>
              <a:off x="76200" y="47625"/>
              <a:ext cx="660400" cy="688975"/>
            </a:xfrm>
            <a:prstGeom prst="rect">
              <a:avLst/>
            </a:prstGeom>
          </p:spPr>
          <p:txBody>
            <a:bodyPr anchor="ctr" rtlCol="false" tIns="64425" lIns="64425" bIns="64425" rIns="64425"/>
            <a:lstStyle/>
            <a:p>
              <a:pPr algn="ctr">
                <a:lnSpc>
                  <a:spcPts val="1745"/>
                </a:lnSpc>
              </a:pPr>
            </a:p>
          </p:txBody>
        </p:sp>
      </p:grpSp>
      <p:sp>
        <p:nvSpPr>
          <p:cNvPr name="TextBox 21" id="21"/>
          <p:cNvSpPr txBox="true"/>
          <p:nvPr/>
        </p:nvSpPr>
        <p:spPr>
          <a:xfrm rot="0">
            <a:off x="13809623" y="1303903"/>
            <a:ext cx="3243393" cy="2296673"/>
          </a:xfrm>
          <a:prstGeom prst="rect">
            <a:avLst/>
          </a:prstGeom>
        </p:spPr>
        <p:txBody>
          <a:bodyPr anchor="t" rtlCol="false" tIns="0" lIns="0" bIns="0" rIns="0">
            <a:spAutoFit/>
          </a:bodyPr>
          <a:lstStyle/>
          <a:p>
            <a:pPr marL="289876" indent="-144938" lvl="1">
              <a:lnSpc>
                <a:spcPts val="2027"/>
              </a:lnSpc>
              <a:buFont typeface="Arial"/>
              <a:buChar char="•"/>
            </a:pPr>
            <a:r>
              <a:rPr lang="en-US" sz="1342" spc="-131">
                <a:solidFill>
                  <a:srgbClr val="4D3602"/>
                </a:solidFill>
                <a:latin typeface="Canva Sans"/>
              </a:rPr>
              <a:t>Je pense aux moments où je n'ai délibérément pas écouté ta parole - et je te les soumets.</a:t>
            </a:r>
          </a:p>
          <a:p>
            <a:pPr marL="289876" indent="-144938" lvl="1">
              <a:lnSpc>
                <a:spcPts val="2027"/>
              </a:lnSpc>
              <a:buFont typeface="Arial"/>
              <a:buChar char="•"/>
            </a:pPr>
            <a:r>
              <a:rPr lang="en-US" sz="1342" spc="-131">
                <a:solidFill>
                  <a:srgbClr val="4D3602"/>
                </a:solidFill>
                <a:latin typeface="Canva Sans"/>
              </a:rPr>
              <a:t>Je pense aux situations dans lesquelles j'ai fait entendre ta parole sans amour à mon prochain - et je te les soumets.</a:t>
            </a:r>
          </a:p>
          <a:p>
            <a:pPr marL="289876" indent="-144938" lvl="1">
              <a:lnSpc>
                <a:spcPts val="2027"/>
              </a:lnSpc>
              <a:buFont typeface="Arial"/>
              <a:buChar char="•"/>
            </a:pPr>
            <a:r>
              <a:rPr lang="en-US" sz="1342" spc="-131">
                <a:solidFill>
                  <a:srgbClr val="4D3602"/>
                </a:solidFill>
                <a:latin typeface="Canva Sans"/>
              </a:rPr>
              <a:t>Je pense aux fois où j'ai fait passer ma propre parole avant la tienne - et je te les soumets. </a:t>
            </a:r>
          </a:p>
          <a:p>
            <a:pPr>
              <a:lnSpc>
                <a:spcPts val="2027"/>
              </a:lnSpc>
            </a:pPr>
          </a:p>
        </p:txBody>
      </p:sp>
      <p:sp>
        <p:nvSpPr>
          <p:cNvPr name="TextBox 22" id="22"/>
          <p:cNvSpPr txBox="true"/>
          <p:nvPr/>
        </p:nvSpPr>
        <p:spPr>
          <a:xfrm rot="0">
            <a:off x="14049583" y="5455149"/>
            <a:ext cx="2964688" cy="3752016"/>
          </a:xfrm>
          <a:prstGeom prst="rect">
            <a:avLst/>
          </a:prstGeom>
        </p:spPr>
        <p:txBody>
          <a:bodyPr anchor="t" rtlCol="false" tIns="0" lIns="0" bIns="0" rIns="0">
            <a:spAutoFit/>
          </a:bodyPr>
          <a:lstStyle/>
          <a:p>
            <a:pPr algn="just">
              <a:lnSpc>
                <a:spcPts val="1785"/>
              </a:lnSpc>
            </a:pPr>
            <a:r>
              <a:rPr lang="en-US" sz="1342" spc="-131">
                <a:solidFill>
                  <a:srgbClr val="4D3602"/>
                </a:solidFill>
                <a:latin typeface="Canva Sans"/>
              </a:rPr>
              <a:t>Dieu bon</a:t>
            </a:r>
          </a:p>
          <a:p>
            <a:pPr algn="just">
              <a:lnSpc>
                <a:spcPts val="1785"/>
              </a:lnSpc>
            </a:pPr>
            <a:r>
              <a:rPr lang="en-US" sz="1342" spc="-131">
                <a:solidFill>
                  <a:srgbClr val="4D3602"/>
                </a:solidFill>
                <a:latin typeface="Canva Sans"/>
              </a:rPr>
              <a:t>Je te remercie pour les paroles que tu nous offres en Jésus-Christ. </a:t>
            </a:r>
          </a:p>
          <a:p>
            <a:pPr algn="just">
              <a:lnSpc>
                <a:spcPts val="1785"/>
              </a:lnSpc>
            </a:pPr>
            <a:r>
              <a:rPr lang="en-US" sz="1342" spc="-131">
                <a:solidFill>
                  <a:srgbClr val="4D3602"/>
                </a:solidFill>
                <a:latin typeface="Canva Sans"/>
              </a:rPr>
              <a:t>Je te suis reconnaissant de tout cœur de pouvoir m'adresser à toi à tout moment, quelle que soit la situation intérieure dans laquelle je me trouve. </a:t>
            </a:r>
          </a:p>
          <a:p>
            <a:pPr algn="just">
              <a:lnSpc>
                <a:spcPts val="1785"/>
              </a:lnSpc>
            </a:pPr>
            <a:r>
              <a:rPr lang="en-US" sz="1342" spc="-131">
                <a:solidFill>
                  <a:srgbClr val="4D3602"/>
                </a:solidFill>
                <a:latin typeface="Canva Sans"/>
              </a:rPr>
              <a:t>Aide-moi dans les situations où je suis tenté ; envoie des personnes sur mon chemin qui me rappellent tes paroles. </a:t>
            </a:r>
          </a:p>
          <a:p>
            <a:pPr algn="just">
              <a:lnSpc>
                <a:spcPts val="1785"/>
              </a:lnSpc>
            </a:pPr>
            <a:r>
              <a:rPr lang="en-US" sz="1342" spc="-131">
                <a:solidFill>
                  <a:srgbClr val="4D3602"/>
                </a:solidFill>
                <a:latin typeface="Canva Sans"/>
              </a:rPr>
              <a:t>Donne-moi des oreilles qui t'entendent et qui entendent ta parole, un cœur qui s'ouvre et qui se laisse modeler par toi, et la sagesse de reconnaître comment je peux transmettre ta parole par ma bouche et la faire de mes mains. Amen.</a:t>
            </a:r>
          </a:p>
          <a:p>
            <a:pPr algn="just">
              <a:lnSpc>
                <a:spcPts val="1785"/>
              </a:lnSpc>
            </a:pPr>
          </a:p>
        </p:txBody>
      </p:sp>
      <p:sp>
        <p:nvSpPr>
          <p:cNvPr name="TextBox 23" id="23"/>
          <p:cNvSpPr txBox="true"/>
          <p:nvPr/>
        </p:nvSpPr>
        <p:spPr>
          <a:xfrm rot="0">
            <a:off x="10438358" y="954978"/>
            <a:ext cx="3047570" cy="633115"/>
          </a:xfrm>
          <a:prstGeom prst="rect">
            <a:avLst/>
          </a:prstGeom>
        </p:spPr>
        <p:txBody>
          <a:bodyPr anchor="t" rtlCol="false" tIns="0" lIns="0" bIns="0" rIns="0">
            <a:spAutoFit/>
          </a:bodyPr>
          <a:lstStyle/>
          <a:p>
            <a:pPr>
              <a:lnSpc>
                <a:spcPts val="2563"/>
              </a:lnSpc>
            </a:pPr>
            <a:r>
              <a:rPr lang="en-US" sz="1830">
                <a:solidFill>
                  <a:srgbClr val="C78C49"/>
                </a:solidFill>
                <a:latin typeface="Canva Sans Bold"/>
              </a:rPr>
              <a:t>Louanges et remerciements</a:t>
            </a:r>
          </a:p>
        </p:txBody>
      </p:sp>
      <p:sp>
        <p:nvSpPr>
          <p:cNvPr name="TextBox 24" id="24"/>
          <p:cNvSpPr txBox="true"/>
          <p:nvPr/>
        </p:nvSpPr>
        <p:spPr>
          <a:xfrm rot="0">
            <a:off x="14351971" y="978230"/>
            <a:ext cx="2701045" cy="307593"/>
          </a:xfrm>
          <a:prstGeom prst="rect">
            <a:avLst/>
          </a:prstGeom>
        </p:spPr>
        <p:txBody>
          <a:bodyPr anchor="t" rtlCol="false" tIns="0" lIns="0" bIns="0" rIns="0">
            <a:spAutoFit/>
          </a:bodyPr>
          <a:lstStyle/>
          <a:p>
            <a:pPr algn="r">
              <a:lnSpc>
                <a:spcPts val="2563"/>
              </a:lnSpc>
            </a:pPr>
            <a:r>
              <a:rPr lang="en-US" sz="1830">
                <a:solidFill>
                  <a:srgbClr val="C78C49"/>
                </a:solidFill>
                <a:latin typeface="Canva Sans Bold"/>
              </a:rPr>
              <a:t>Repentance</a:t>
            </a:r>
          </a:p>
        </p:txBody>
      </p:sp>
      <p:sp>
        <p:nvSpPr>
          <p:cNvPr name="TextBox 25" id="25"/>
          <p:cNvSpPr txBox="true"/>
          <p:nvPr/>
        </p:nvSpPr>
        <p:spPr>
          <a:xfrm rot="0">
            <a:off x="13667215" y="4996351"/>
            <a:ext cx="3385802" cy="307593"/>
          </a:xfrm>
          <a:prstGeom prst="rect">
            <a:avLst/>
          </a:prstGeom>
        </p:spPr>
        <p:txBody>
          <a:bodyPr anchor="t" rtlCol="false" tIns="0" lIns="0" bIns="0" rIns="0">
            <a:spAutoFit/>
          </a:bodyPr>
          <a:lstStyle/>
          <a:p>
            <a:pPr algn="r">
              <a:lnSpc>
                <a:spcPts val="2563"/>
              </a:lnSpc>
            </a:pPr>
            <a:r>
              <a:rPr lang="en-US" sz="1830">
                <a:solidFill>
                  <a:srgbClr val="C78C49"/>
                </a:solidFill>
                <a:latin typeface="Canva Sans Bold"/>
              </a:rPr>
              <a:t>Je pourrais prier ainsi</a:t>
            </a:r>
          </a:p>
        </p:txBody>
      </p:sp>
      <p:sp>
        <p:nvSpPr>
          <p:cNvPr name="TextBox 26" id="26"/>
          <p:cNvSpPr txBox="true"/>
          <p:nvPr/>
        </p:nvSpPr>
        <p:spPr>
          <a:xfrm rot="0">
            <a:off x="10327946" y="4996351"/>
            <a:ext cx="3385802" cy="307593"/>
          </a:xfrm>
          <a:prstGeom prst="rect">
            <a:avLst/>
          </a:prstGeom>
        </p:spPr>
        <p:txBody>
          <a:bodyPr anchor="t" rtlCol="false" tIns="0" lIns="0" bIns="0" rIns="0">
            <a:spAutoFit/>
          </a:bodyPr>
          <a:lstStyle/>
          <a:p>
            <a:pPr>
              <a:lnSpc>
                <a:spcPts val="2563"/>
              </a:lnSpc>
            </a:pPr>
            <a:r>
              <a:rPr lang="en-US" sz="1830">
                <a:solidFill>
                  <a:srgbClr val="C78C49"/>
                </a:solidFill>
                <a:latin typeface="Canva Sans Bold"/>
              </a:rPr>
              <a:t>Intercession</a:t>
            </a:r>
          </a:p>
        </p:txBody>
      </p:sp>
      <p:sp>
        <p:nvSpPr>
          <p:cNvPr name="Freeform 27" id="27"/>
          <p:cNvSpPr/>
          <p:nvPr/>
        </p:nvSpPr>
        <p:spPr>
          <a:xfrm flipH="false" flipV="false" rot="-1301328">
            <a:off x="9474662" y="7099112"/>
            <a:ext cx="11943320" cy="5046053"/>
          </a:xfrm>
          <a:custGeom>
            <a:avLst/>
            <a:gdLst/>
            <a:ahLst/>
            <a:cxnLst/>
            <a:rect r="r" b="b" t="t" l="l"/>
            <a:pathLst>
              <a:path h="5046053" w="11943320">
                <a:moveTo>
                  <a:pt x="0" y="0"/>
                </a:moveTo>
                <a:lnTo>
                  <a:pt x="11943320" y="0"/>
                </a:lnTo>
                <a:lnTo>
                  <a:pt x="11943320" y="5046053"/>
                </a:lnTo>
                <a:lnTo>
                  <a:pt x="0" y="50460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8" id="28"/>
          <p:cNvSpPr/>
          <p:nvPr/>
        </p:nvSpPr>
        <p:spPr>
          <a:xfrm flipH="false" flipV="false" rot="1194577">
            <a:off x="-4264155" y="5245393"/>
            <a:ext cx="12152662" cy="5134500"/>
          </a:xfrm>
          <a:custGeom>
            <a:avLst/>
            <a:gdLst/>
            <a:ahLst/>
            <a:cxnLst/>
            <a:rect r="r" b="b" t="t" l="l"/>
            <a:pathLst>
              <a:path h="5134500" w="12152662">
                <a:moveTo>
                  <a:pt x="0" y="0"/>
                </a:moveTo>
                <a:lnTo>
                  <a:pt x="12152662" y="0"/>
                </a:lnTo>
                <a:lnTo>
                  <a:pt x="12152662" y="5134500"/>
                </a:lnTo>
                <a:lnTo>
                  <a:pt x="0" y="5134500"/>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1421350">
            <a:off x="-2464180" y="7452782"/>
            <a:ext cx="8844386" cy="3736753"/>
          </a:xfrm>
          <a:custGeom>
            <a:avLst/>
            <a:gdLst/>
            <a:ahLst/>
            <a:cxnLst/>
            <a:rect r="r" b="b" t="t" l="l"/>
            <a:pathLst>
              <a:path h="3736753" w="8844386">
                <a:moveTo>
                  <a:pt x="0" y="0"/>
                </a:moveTo>
                <a:lnTo>
                  <a:pt x="8844386" y="0"/>
                </a:lnTo>
                <a:lnTo>
                  <a:pt x="8844386" y="3736753"/>
                </a:lnTo>
                <a:lnTo>
                  <a:pt x="0" y="37367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0" id="30"/>
          <p:cNvSpPr/>
          <p:nvPr/>
        </p:nvSpPr>
        <p:spPr>
          <a:xfrm flipH="false" flipV="false" rot="0">
            <a:off x="13244133" y="4210874"/>
            <a:ext cx="846164" cy="873459"/>
          </a:xfrm>
          <a:custGeom>
            <a:avLst/>
            <a:gdLst/>
            <a:ahLst/>
            <a:cxnLst/>
            <a:rect r="r" b="b" t="t" l="l"/>
            <a:pathLst>
              <a:path h="873459" w="846164">
                <a:moveTo>
                  <a:pt x="0" y="0"/>
                </a:moveTo>
                <a:lnTo>
                  <a:pt x="846163" y="0"/>
                </a:lnTo>
                <a:lnTo>
                  <a:pt x="846163" y="873459"/>
                </a:lnTo>
                <a:lnTo>
                  <a:pt x="0" y="8734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31" id="31"/>
          <p:cNvSpPr/>
          <p:nvPr/>
        </p:nvSpPr>
        <p:spPr>
          <a:xfrm flipH="false" flipV="false" rot="-1447103">
            <a:off x="10704322" y="4982030"/>
            <a:ext cx="9946879" cy="4202556"/>
          </a:xfrm>
          <a:custGeom>
            <a:avLst/>
            <a:gdLst/>
            <a:ahLst/>
            <a:cxnLst/>
            <a:rect r="r" b="b" t="t" l="l"/>
            <a:pathLst>
              <a:path h="4202556" w="9946879">
                <a:moveTo>
                  <a:pt x="0" y="0"/>
                </a:moveTo>
                <a:lnTo>
                  <a:pt x="9946879" y="0"/>
                </a:lnTo>
                <a:lnTo>
                  <a:pt x="9946879" y="4202556"/>
                </a:lnTo>
                <a:lnTo>
                  <a:pt x="0" y="4202556"/>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TextBox 32" id="32"/>
          <p:cNvSpPr txBox="true"/>
          <p:nvPr/>
        </p:nvSpPr>
        <p:spPr>
          <a:xfrm rot="0">
            <a:off x="926395" y="3780431"/>
            <a:ext cx="8217605" cy="2053058"/>
          </a:xfrm>
          <a:prstGeom prst="rect">
            <a:avLst/>
          </a:prstGeom>
        </p:spPr>
        <p:txBody>
          <a:bodyPr anchor="t" rtlCol="false" tIns="0" lIns="0" bIns="0" rIns="0">
            <a:spAutoFit/>
          </a:bodyPr>
          <a:lstStyle/>
          <a:p>
            <a:pPr algn="ctr">
              <a:lnSpc>
                <a:spcPts val="8249"/>
              </a:lnSpc>
            </a:pPr>
            <a:r>
              <a:rPr lang="en-US" sz="5892">
                <a:solidFill>
                  <a:srgbClr val="000000"/>
                </a:solidFill>
                <a:latin typeface="Canva Sans Bold"/>
              </a:rPr>
              <a:t>Dieu invite ... par sa parole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795469">
            <a:off x="1793721" y="1549533"/>
            <a:ext cx="7501605" cy="4557225"/>
          </a:xfrm>
          <a:custGeom>
            <a:avLst/>
            <a:gdLst/>
            <a:ahLst/>
            <a:cxnLst/>
            <a:rect r="r" b="b" t="t" l="l"/>
            <a:pathLst>
              <a:path h="4557225" w="7501605">
                <a:moveTo>
                  <a:pt x="0" y="0"/>
                </a:moveTo>
                <a:lnTo>
                  <a:pt x="7501605" y="0"/>
                </a:lnTo>
                <a:lnTo>
                  <a:pt x="7501605" y="4557225"/>
                </a:lnTo>
                <a:lnTo>
                  <a:pt x="0" y="4557225"/>
                </a:lnTo>
                <a:lnTo>
                  <a:pt x="0" y="0"/>
                </a:lnTo>
                <a:close/>
              </a:path>
            </a:pathLst>
          </a:custGeom>
          <a:blipFill>
            <a:blip r:embed="rId2">
              <a:alphaModFix amt="31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32953" y="1028700"/>
            <a:ext cx="3303853" cy="3518348"/>
            <a:chOff x="0" y="0"/>
            <a:chExt cx="1123425" cy="1196361"/>
          </a:xfrm>
        </p:grpSpPr>
        <p:sp>
          <p:nvSpPr>
            <p:cNvPr name="Freeform 4" id="4"/>
            <p:cNvSpPr/>
            <p:nvPr/>
          </p:nvSpPr>
          <p:spPr>
            <a:xfrm flipH="false" flipV="false" rot="0">
              <a:off x="0" y="0"/>
              <a:ext cx="1123425" cy="1196361"/>
            </a:xfrm>
            <a:custGeom>
              <a:avLst/>
              <a:gdLst/>
              <a:ahLst/>
              <a:cxnLst/>
              <a:rect r="r" b="b" t="t" l="l"/>
              <a:pathLst>
                <a:path h="1196361" w="1123425">
                  <a:moveTo>
                    <a:pt x="25907" y="0"/>
                  </a:moveTo>
                  <a:lnTo>
                    <a:pt x="1097518" y="0"/>
                  </a:lnTo>
                  <a:cubicBezTo>
                    <a:pt x="1111826" y="0"/>
                    <a:pt x="1123425" y="11599"/>
                    <a:pt x="1123425" y="25907"/>
                  </a:cubicBezTo>
                  <a:lnTo>
                    <a:pt x="1123425" y="1170453"/>
                  </a:lnTo>
                  <a:cubicBezTo>
                    <a:pt x="1123425" y="1177324"/>
                    <a:pt x="1120695" y="1183914"/>
                    <a:pt x="1115837" y="1188772"/>
                  </a:cubicBezTo>
                  <a:cubicBezTo>
                    <a:pt x="1110978" y="1193631"/>
                    <a:pt x="1104389" y="1196361"/>
                    <a:pt x="1097518" y="1196361"/>
                  </a:cubicBezTo>
                  <a:lnTo>
                    <a:pt x="25907" y="1196361"/>
                  </a:lnTo>
                  <a:cubicBezTo>
                    <a:pt x="11599" y="1196361"/>
                    <a:pt x="0" y="1184762"/>
                    <a:pt x="0" y="1170453"/>
                  </a:cubicBezTo>
                  <a:lnTo>
                    <a:pt x="0" y="25907"/>
                  </a:lnTo>
                  <a:cubicBezTo>
                    <a:pt x="0" y="11599"/>
                    <a:pt x="11599" y="0"/>
                    <a:pt x="25907" y="0"/>
                  </a:cubicBezTo>
                  <a:close/>
                </a:path>
              </a:pathLst>
            </a:custGeom>
            <a:solidFill>
              <a:srgbClr val="EFE1C8">
                <a:alpha val="44706"/>
              </a:srgbClr>
            </a:solidFill>
          </p:spPr>
        </p:sp>
        <p:sp>
          <p:nvSpPr>
            <p:cNvPr name="TextBox 5" id="5"/>
            <p:cNvSpPr txBox="true"/>
            <p:nvPr/>
          </p:nvSpPr>
          <p:spPr>
            <a:xfrm>
              <a:off x="0" y="-38100"/>
              <a:ext cx="1123425" cy="1234461"/>
            </a:xfrm>
            <a:prstGeom prst="rect">
              <a:avLst/>
            </a:prstGeom>
          </p:spPr>
          <p:txBody>
            <a:bodyPr anchor="ctr" rtlCol="false" tIns="51057" lIns="51057" bIns="51057" rIns="51057"/>
            <a:lstStyle/>
            <a:p>
              <a:pPr algn="ctr">
                <a:lnSpc>
                  <a:spcPts val="2025"/>
                </a:lnSpc>
              </a:pPr>
            </a:p>
          </p:txBody>
        </p:sp>
      </p:grpSp>
      <p:sp>
        <p:nvSpPr>
          <p:cNvPr name="TextBox 6" id="6"/>
          <p:cNvSpPr txBox="true"/>
          <p:nvPr/>
        </p:nvSpPr>
        <p:spPr>
          <a:xfrm rot="0">
            <a:off x="10232953" y="1483925"/>
            <a:ext cx="3026270" cy="2928910"/>
          </a:xfrm>
          <a:prstGeom prst="rect">
            <a:avLst/>
          </a:prstGeom>
        </p:spPr>
        <p:txBody>
          <a:bodyPr anchor="t" rtlCol="false" tIns="0" lIns="0" bIns="0" rIns="0">
            <a:spAutoFit/>
          </a:bodyPr>
          <a:lstStyle/>
          <a:p>
            <a:pPr algn="just" marL="277518" indent="-138759" lvl="1">
              <a:lnSpc>
                <a:spcPts val="1966"/>
              </a:lnSpc>
              <a:buFont typeface="Arial"/>
              <a:buChar char="•"/>
            </a:pPr>
            <a:r>
              <a:rPr lang="en-US" sz="1285" spc="-131">
                <a:solidFill>
                  <a:srgbClr val="4D3602"/>
                </a:solidFill>
                <a:latin typeface="Canva Sans"/>
              </a:rPr>
              <a:t>Merci, Jésus, d'être toi-même le Sauveur et de pouvoir ainsi me sauver de mes pilleurs de vie.</a:t>
            </a:r>
          </a:p>
          <a:p>
            <a:pPr algn="just" marL="277518" indent="-138759" lvl="1">
              <a:lnSpc>
                <a:spcPts val="1966"/>
              </a:lnSpc>
              <a:buFont typeface="Arial"/>
              <a:buChar char="•"/>
            </a:pPr>
            <a:r>
              <a:rPr lang="en-US" sz="1285" spc="-131">
                <a:solidFill>
                  <a:srgbClr val="4D3602"/>
                </a:solidFill>
                <a:latin typeface="Canva Sans"/>
              </a:rPr>
              <a:t>Merci, Jésus, de t'être abandonné toi-même sur la croix, afin que plus tard, des hommes comme Jean, Pierre et moi puissions te suivre sans crainte et savoir : Tu as vaincu tout le mal.</a:t>
            </a:r>
          </a:p>
          <a:p>
            <a:pPr algn="just" marL="277518" indent="-138759" lvl="1">
              <a:lnSpc>
                <a:spcPts val="1966"/>
              </a:lnSpc>
              <a:buFont typeface="Arial"/>
              <a:buChar char="•"/>
            </a:pPr>
            <a:r>
              <a:rPr lang="en-US" sz="1285" spc="-131">
                <a:solidFill>
                  <a:srgbClr val="4D3602"/>
                </a:solidFill>
                <a:latin typeface="Canva Sans"/>
              </a:rPr>
              <a:t>Merci Jésus parce que le salut signifie : je peux m'abandonner à toi et je ne dois pas me sauver moi-même.</a:t>
            </a:r>
          </a:p>
          <a:p>
            <a:pPr algn="just">
              <a:lnSpc>
                <a:spcPts val="1966"/>
              </a:lnSpc>
            </a:pPr>
          </a:p>
        </p:txBody>
      </p:sp>
      <p:grpSp>
        <p:nvGrpSpPr>
          <p:cNvPr name="Group 7" id="7"/>
          <p:cNvGrpSpPr/>
          <p:nvPr/>
        </p:nvGrpSpPr>
        <p:grpSpPr>
          <a:xfrm rot="0">
            <a:off x="13710487" y="1028700"/>
            <a:ext cx="3303853" cy="3518348"/>
            <a:chOff x="0" y="0"/>
            <a:chExt cx="1123425" cy="1196361"/>
          </a:xfrm>
        </p:grpSpPr>
        <p:sp>
          <p:nvSpPr>
            <p:cNvPr name="Freeform 8" id="8"/>
            <p:cNvSpPr/>
            <p:nvPr/>
          </p:nvSpPr>
          <p:spPr>
            <a:xfrm flipH="false" flipV="false" rot="0">
              <a:off x="0" y="0"/>
              <a:ext cx="1123425" cy="1196361"/>
            </a:xfrm>
            <a:custGeom>
              <a:avLst/>
              <a:gdLst/>
              <a:ahLst/>
              <a:cxnLst/>
              <a:rect r="r" b="b" t="t" l="l"/>
              <a:pathLst>
                <a:path h="1196361" w="1123425">
                  <a:moveTo>
                    <a:pt x="25907" y="0"/>
                  </a:moveTo>
                  <a:lnTo>
                    <a:pt x="1097518" y="0"/>
                  </a:lnTo>
                  <a:cubicBezTo>
                    <a:pt x="1111826" y="0"/>
                    <a:pt x="1123425" y="11599"/>
                    <a:pt x="1123425" y="25907"/>
                  </a:cubicBezTo>
                  <a:lnTo>
                    <a:pt x="1123425" y="1170453"/>
                  </a:lnTo>
                  <a:cubicBezTo>
                    <a:pt x="1123425" y="1177324"/>
                    <a:pt x="1120695" y="1183914"/>
                    <a:pt x="1115837" y="1188772"/>
                  </a:cubicBezTo>
                  <a:cubicBezTo>
                    <a:pt x="1110978" y="1193631"/>
                    <a:pt x="1104389" y="1196361"/>
                    <a:pt x="1097518" y="1196361"/>
                  </a:cubicBezTo>
                  <a:lnTo>
                    <a:pt x="25907" y="1196361"/>
                  </a:lnTo>
                  <a:cubicBezTo>
                    <a:pt x="11599" y="1196361"/>
                    <a:pt x="0" y="1184762"/>
                    <a:pt x="0" y="1170453"/>
                  </a:cubicBezTo>
                  <a:lnTo>
                    <a:pt x="0" y="25907"/>
                  </a:lnTo>
                  <a:cubicBezTo>
                    <a:pt x="0" y="11599"/>
                    <a:pt x="11599" y="0"/>
                    <a:pt x="25907" y="0"/>
                  </a:cubicBezTo>
                  <a:close/>
                </a:path>
              </a:pathLst>
            </a:custGeom>
            <a:solidFill>
              <a:srgbClr val="F1DBB0">
                <a:alpha val="44706"/>
              </a:srgbClr>
            </a:solidFill>
          </p:spPr>
        </p:sp>
        <p:sp>
          <p:nvSpPr>
            <p:cNvPr name="TextBox 9" id="9"/>
            <p:cNvSpPr txBox="true"/>
            <p:nvPr/>
          </p:nvSpPr>
          <p:spPr>
            <a:xfrm>
              <a:off x="0" y="-38100"/>
              <a:ext cx="1123425" cy="1234461"/>
            </a:xfrm>
            <a:prstGeom prst="rect">
              <a:avLst/>
            </a:prstGeom>
          </p:spPr>
          <p:txBody>
            <a:bodyPr anchor="ctr" rtlCol="false" tIns="51057" lIns="51057" bIns="51057" rIns="51057"/>
            <a:lstStyle/>
            <a:p>
              <a:pPr algn="ctr">
                <a:lnSpc>
                  <a:spcPts val="2025"/>
                </a:lnSpc>
              </a:pPr>
            </a:p>
          </p:txBody>
        </p:sp>
      </p:grpSp>
      <p:sp>
        <p:nvSpPr>
          <p:cNvPr name="Freeform 10" id="10"/>
          <p:cNvSpPr/>
          <p:nvPr/>
        </p:nvSpPr>
        <p:spPr>
          <a:xfrm flipH="false" flipV="false" rot="-1301328">
            <a:off x="11871957" y="7346297"/>
            <a:ext cx="7130461" cy="3012620"/>
          </a:xfrm>
          <a:custGeom>
            <a:avLst/>
            <a:gdLst/>
            <a:ahLst/>
            <a:cxnLst/>
            <a:rect r="r" b="b" t="t" l="l"/>
            <a:pathLst>
              <a:path h="3012620" w="7130461">
                <a:moveTo>
                  <a:pt x="0" y="0"/>
                </a:moveTo>
                <a:lnTo>
                  <a:pt x="7130462" y="0"/>
                </a:lnTo>
                <a:lnTo>
                  <a:pt x="7130462" y="3012620"/>
                </a:lnTo>
                <a:lnTo>
                  <a:pt x="0" y="3012620"/>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10232953" y="4713454"/>
            <a:ext cx="3303853" cy="4320060"/>
            <a:chOff x="0" y="0"/>
            <a:chExt cx="1123425" cy="1468971"/>
          </a:xfrm>
        </p:grpSpPr>
        <p:sp>
          <p:nvSpPr>
            <p:cNvPr name="Freeform 12" id="12"/>
            <p:cNvSpPr/>
            <p:nvPr/>
          </p:nvSpPr>
          <p:spPr>
            <a:xfrm flipH="false" flipV="false" rot="0">
              <a:off x="0" y="0"/>
              <a:ext cx="1123425" cy="1468971"/>
            </a:xfrm>
            <a:custGeom>
              <a:avLst/>
              <a:gdLst/>
              <a:ahLst/>
              <a:cxnLst/>
              <a:rect r="r" b="b" t="t" l="l"/>
              <a:pathLst>
                <a:path h="1468971" w="1123425">
                  <a:moveTo>
                    <a:pt x="25907" y="0"/>
                  </a:moveTo>
                  <a:lnTo>
                    <a:pt x="1097518" y="0"/>
                  </a:lnTo>
                  <a:cubicBezTo>
                    <a:pt x="1111826" y="0"/>
                    <a:pt x="1123425" y="11599"/>
                    <a:pt x="1123425" y="25907"/>
                  </a:cubicBezTo>
                  <a:lnTo>
                    <a:pt x="1123425" y="1443064"/>
                  </a:lnTo>
                  <a:cubicBezTo>
                    <a:pt x="1123425" y="1449935"/>
                    <a:pt x="1120695" y="1456524"/>
                    <a:pt x="1115837" y="1461383"/>
                  </a:cubicBezTo>
                  <a:cubicBezTo>
                    <a:pt x="1110978" y="1466241"/>
                    <a:pt x="1104389" y="1468971"/>
                    <a:pt x="1097518" y="1468971"/>
                  </a:cubicBezTo>
                  <a:lnTo>
                    <a:pt x="25907" y="1468971"/>
                  </a:lnTo>
                  <a:cubicBezTo>
                    <a:pt x="11599" y="1468971"/>
                    <a:pt x="0" y="1457372"/>
                    <a:pt x="0" y="1443064"/>
                  </a:cubicBezTo>
                  <a:lnTo>
                    <a:pt x="0" y="25907"/>
                  </a:lnTo>
                  <a:cubicBezTo>
                    <a:pt x="0" y="11599"/>
                    <a:pt x="11599" y="0"/>
                    <a:pt x="25907" y="0"/>
                  </a:cubicBezTo>
                  <a:close/>
                </a:path>
              </a:pathLst>
            </a:custGeom>
            <a:solidFill>
              <a:srgbClr val="F1D399">
                <a:alpha val="44706"/>
              </a:srgbClr>
            </a:solidFill>
          </p:spPr>
        </p:sp>
        <p:sp>
          <p:nvSpPr>
            <p:cNvPr name="TextBox 13" id="13"/>
            <p:cNvSpPr txBox="true"/>
            <p:nvPr/>
          </p:nvSpPr>
          <p:spPr>
            <a:xfrm>
              <a:off x="0" y="-38100"/>
              <a:ext cx="1123425" cy="1507071"/>
            </a:xfrm>
            <a:prstGeom prst="rect">
              <a:avLst/>
            </a:prstGeom>
          </p:spPr>
          <p:txBody>
            <a:bodyPr anchor="ctr" rtlCol="false" tIns="51057" lIns="51057" bIns="51057" rIns="51057"/>
            <a:lstStyle/>
            <a:p>
              <a:pPr algn="ctr">
                <a:lnSpc>
                  <a:spcPts val="2025"/>
                </a:lnSpc>
              </a:pPr>
            </a:p>
          </p:txBody>
        </p:sp>
      </p:grpSp>
      <p:sp>
        <p:nvSpPr>
          <p:cNvPr name="TextBox 14" id="14"/>
          <p:cNvSpPr txBox="true"/>
          <p:nvPr/>
        </p:nvSpPr>
        <p:spPr>
          <a:xfrm rot="0">
            <a:off x="10232953" y="5367067"/>
            <a:ext cx="3101732" cy="2101640"/>
          </a:xfrm>
          <a:prstGeom prst="rect">
            <a:avLst/>
          </a:prstGeom>
        </p:spPr>
        <p:txBody>
          <a:bodyPr anchor="t" rtlCol="false" tIns="0" lIns="0" bIns="0" rIns="0">
            <a:spAutoFit/>
          </a:bodyPr>
          <a:lstStyle/>
          <a:p>
            <a:pPr marL="277216" indent="-138608" lvl="1">
              <a:lnSpc>
                <a:spcPts val="1913"/>
              </a:lnSpc>
              <a:buFont typeface="Arial"/>
              <a:buChar char="•"/>
            </a:pPr>
            <a:r>
              <a:rPr lang="en-US" sz="1283" spc="-125">
                <a:solidFill>
                  <a:srgbClr val="4D3602"/>
                </a:solidFill>
                <a:latin typeface="Canva Sans"/>
              </a:rPr>
              <a:t>Permets aux personnes qui m'entourent de trouver cette vie pleine (cite des personnes concrètes).</a:t>
            </a:r>
          </a:p>
          <a:p>
            <a:pPr marL="277216" indent="-138608" lvl="1">
              <a:lnSpc>
                <a:spcPts val="1913"/>
              </a:lnSpc>
              <a:buFont typeface="Arial"/>
              <a:buChar char="•"/>
            </a:pPr>
            <a:r>
              <a:rPr lang="en-US" sz="1283" spc="-125">
                <a:solidFill>
                  <a:srgbClr val="4D3602"/>
                </a:solidFill>
                <a:latin typeface="Canva Sans"/>
              </a:rPr>
              <a:t>Aie pitié d'une culture dans laquelle chacun et chacune ne croit qu'en lui-même.</a:t>
            </a:r>
          </a:p>
          <a:p>
            <a:pPr marL="277216" indent="-138608" lvl="1">
              <a:lnSpc>
                <a:spcPts val="1913"/>
              </a:lnSpc>
              <a:buFont typeface="Arial"/>
              <a:buChar char="•"/>
            </a:pPr>
            <a:r>
              <a:rPr lang="en-US" sz="1283" spc="-125">
                <a:solidFill>
                  <a:srgbClr val="4D3602"/>
                </a:solidFill>
                <a:latin typeface="Canva Sans"/>
              </a:rPr>
              <a:t>Aide-nous à faire en sorte que la foi en toi en tant que Sauveur puisse être vécue par une grande partie de notre société.</a:t>
            </a:r>
          </a:p>
          <a:p>
            <a:pPr>
              <a:lnSpc>
                <a:spcPts val="1913"/>
              </a:lnSpc>
            </a:pPr>
          </a:p>
        </p:txBody>
      </p:sp>
      <p:grpSp>
        <p:nvGrpSpPr>
          <p:cNvPr name="Group 15" id="15"/>
          <p:cNvGrpSpPr/>
          <p:nvPr/>
        </p:nvGrpSpPr>
        <p:grpSpPr>
          <a:xfrm rot="0">
            <a:off x="13710487" y="4713454"/>
            <a:ext cx="3303853" cy="4320060"/>
            <a:chOff x="0" y="0"/>
            <a:chExt cx="1123425" cy="1468971"/>
          </a:xfrm>
        </p:grpSpPr>
        <p:sp>
          <p:nvSpPr>
            <p:cNvPr name="Freeform 16" id="16"/>
            <p:cNvSpPr/>
            <p:nvPr/>
          </p:nvSpPr>
          <p:spPr>
            <a:xfrm flipH="false" flipV="false" rot="0">
              <a:off x="0" y="0"/>
              <a:ext cx="1123425" cy="1468971"/>
            </a:xfrm>
            <a:custGeom>
              <a:avLst/>
              <a:gdLst/>
              <a:ahLst/>
              <a:cxnLst/>
              <a:rect r="r" b="b" t="t" l="l"/>
              <a:pathLst>
                <a:path h="1468971" w="1123425">
                  <a:moveTo>
                    <a:pt x="25907" y="0"/>
                  </a:moveTo>
                  <a:lnTo>
                    <a:pt x="1097518" y="0"/>
                  </a:lnTo>
                  <a:cubicBezTo>
                    <a:pt x="1111826" y="0"/>
                    <a:pt x="1123425" y="11599"/>
                    <a:pt x="1123425" y="25907"/>
                  </a:cubicBezTo>
                  <a:lnTo>
                    <a:pt x="1123425" y="1443064"/>
                  </a:lnTo>
                  <a:cubicBezTo>
                    <a:pt x="1123425" y="1449935"/>
                    <a:pt x="1120695" y="1456524"/>
                    <a:pt x="1115837" y="1461383"/>
                  </a:cubicBezTo>
                  <a:cubicBezTo>
                    <a:pt x="1110978" y="1466241"/>
                    <a:pt x="1104389" y="1468971"/>
                    <a:pt x="1097518" y="1468971"/>
                  </a:cubicBezTo>
                  <a:lnTo>
                    <a:pt x="25907" y="1468971"/>
                  </a:lnTo>
                  <a:cubicBezTo>
                    <a:pt x="11599" y="1468971"/>
                    <a:pt x="0" y="1457372"/>
                    <a:pt x="0" y="1443064"/>
                  </a:cubicBezTo>
                  <a:lnTo>
                    <a:pt x="0" y="25907"/>
                  </a:lnTo>
                  <a:cubicBezTo>
                    <a:pt x="0" y="11599"/>
                    <a:pt x="11599" y="0"/>
                    <a:pt x="25907" y="0"/>
                  </a:cubicBezTo>
                  <a:close/>
                </a:path>
              </a:pathLst>
            </a:custGeom>
            <a:solidFill>
              <a:srgbClr val="F8CD7A">
                <a:alpha val="44706"/>
              </a:srgbClr>
            </a:solidFill>
          </p:spPr>
        </p:sp>
        <p:sp>
          <p:nvSpPr>
            <p:cNvPr name="TextBox 17" id="17"/>
            <p:cNvSpPr txBox="true"/>
            <p:nvPr/>
          </p:nvSpPr>
          <p:spPr>
            <a:xfrm>
              <a:off x="0" y="-38100"/>
              <a:ext cx="1123425" cy="1507071"/>
            </a:xfrm>
            <a:prstGeom prst="rect">
              <a:avLst/>
            </a:prstGeom>
          </p:spPr>
          <p:txBody>
            <a:bodyPr anchor="ctr" rtlCol="false" tIns="51057" lIns="51057" bIns="51057" rIns="51057"/>
            <a:lstStyle/>
            <a:p>
              <a:pPr algn="ctr">
                <a:lnSpc>
                  <a:spcPts val="2025"/>
                </a:lnSpc>
              </a:pPr>
            </a:p>
          </p:txBody>
        </p:sp>
      </p:grpSp>
      <p:sp>
        <p:nvSpPr>
          <p:cNvPr name="TextBox 18" id="18"/>
          <p:cNvSpPr txBox="true"/>
          <p:nvPr/>
        </p:nvSpPr>
        <p:spPr>
          <a:xfrm rot="0">
            <a:off x="13715334" y="1412189"/>
            <a:ext cx="3101732" cy="2687634"/>
          </a:xfrm>
          <a:prstGeom prst="rect">
            <a:avLst/>
          </a:prstGeom>
        </p:spPr>
        <p:txBody>
          <a:bodyPr anchor="t" rtlCol="false" tIns="0" lIns="0" bIns="0" rIns="0">
            <a:spAutoFit/>
          </a:bodyPr>
          <a:lstStyle/>
          <a:p>
            <a:pPr marL="277216" indent="-138608" lvl="1">
              <a:lnSpc>
                <a:spcPts val="1938"/>
              </a:lnSpc>
              <a:buFont typeface="Arial"/>
              <a:buChar char="•"/>
            </a:pPr>
            <a:r>
              <a:rPr lang="en-US" sz="1283" spc="-125">
                <a:solidFill>
                  <a:srgbClr val="4D3602"/>
                </a:solidFill>
                <a:latin typeface="Canva Sans"/>
              </a:rPr>
              <a:t>Je confesse que je laisse de la place aux voleurs de vie et je te les laisse, Jésus (prononce-les un par un).</a:t>
            </a:r>
          </a:p>
          <a:p>
            <a:pPr marL="277216" indent="-138608" lvl="1">
              <a:lnSpc>
                <a:spcPts val="1938"/>
              </a:lnSpc>
              <a:buFont typeface="Arial"/>
              <a:buChar char="•"/>
            </a:pPr>
            <a:r>
              <a:rPr lang="en-US" sz="1283" spc="-125">
                <a:solidFill>
                  <a:srgbClr val="4D3602"/>
                </a:solidFill>
                <a:latin typeface="Canva Sans"/>
              </a:rPr>
              <a:t>Je confesse qu'il s'agit souvent pour moi définir ma propre vérité. Jésus, je me joins à toi. Tu es ma vérité et tu me sauves des fausses vérités.</a:t>
            </a:r>
          </a:p>
          <a:p>
            <a:pPr marL="277216" indent="-138608" lvl="1">
              <a:lnSpc>
                <a:spcPts val="1938"/>
              </a:lnSpc>
              <a:buFont typeface="Arial"/>
              <a:buChar char="•"/>
            </a:pPr>
            <a:r>
              <a:rPr lang="en-US" sz="1283" spc="-125">
                <a:solidFill>
                  <a:srgbClr val="4D3602"/>
                </a:solidFill>
                <a:latin typeface="Canva Sans"/>
              </a:rPr>
              <a:t>Je confesse qu'il m'est souvent difficile de parler aux autres de cette vie pleine et de les rapprocher ainsi de toi en tant que Sauveur.</a:t>
            </a:r>
          </a:p>
          <a:p>
            <a:pPr>
              <a:lnSpc>
                <a:spcPts val="1938"/>
              </a:lnSpc>
            </a:pPr>
          </a:p>
        </p:txBody>
      </p:sp>
      <p:sp>
        <p:nvSpPr>
          <p:cNvPr name="TextBox 19" id="19"/>
          <p:cNvSpPr txBox="true"/>
          <p:nvPr/>
        </p:nvSpPr>
        <p:spPr>
          <a:xfrm rot="0">
            <a:off x="13829765" y="5329147"/>
            <a:ext cx="3065297" cy="3808366"/>
          </a:xfrm>
          <a:prstGeom prst="rect">
            <a:avLst/>
          </a:prstGeom>
        </p:spPr>
        <p:txBody>
          <a:bodyPr anchor="t" rtlCol="false" tIns="0" lIns="0" bIns="0" rIns="0">
            <a:spAutoFit/>
          </a:bodyPr>
          <a:lstStyle/>
          <a:p>
            <a:pPr>
              <a:lnSpc>
                <a:spcPts val="1643"/>
              </a:lnSpc>
            </a:pPr>
            <a:r>
              <a:rPr lang="en-US" sz="1283" spc="-130">
                <a:solidFill>
                  <a:srgbClr val="4D3602"/>
                </a:solidFill>
                <a:latin typeface="Canva Sans"/>
              </a:rPr>
              <a:t>Saisi par Toi, au milieu de l'agitation</a:t>
            </a:r>
          </a:p>
          <a:p>
            <a:pPr>
              <a:lnSpc>
                <a:spcPts val="1643"/>
              </a:lnSpc>
            </a:pPr>
            <a:r>
              <a:rPr lang="en-US" sz="1283" spc="-130">
                <a:solidFill>
                  <a:srgbClr val="4D3602"/>
                </a:solidFill>
                <a:latin typeface="Canva Sans"/>
              </a:rPr>
              <a:t>Submergés par Toi, au milieu des conflits</a:t>
            </a:r>
          </a:p>
          <a:p>
            <a:pPr>
              <a:lnSpc>
                <a:spcPts val="1643"/>
              </a:lnSpc>
            </a:pPr>
            <a:r>
              <a:rPr lang="en-US" sz="1283" spc="-130">
                <a:solidFill>
                  <a:srgbClr val="4D3602"/>
                </a:solidFill>
                <a:latin typeface="Canva Sans"/>
              </a:rPr>
              <a:t>Enveloppé de Toi, au milieu des tentations</a:t>
            </a:r>
          </a:p>
          <a:p>
            <a:pPr>
              <a:lnSpc>
                <a:spcPts val="1643"/>
              </a:lnSpc>
            </a:pPr>
            <a:r>
              <a:rPr lang="en-US" sz="1283" spc="-130">
                <a:solidFill>
                  <a:srgbClr val="4D3602"/>
                </a:solidFill>
                <a:latin typeface="Canva Sans"/>
              </a:rPr>
              <a:t>Ainsi, Jésus, tu es en moi, au-dessus de moi, autour de moi !</a:t>
            </a:r>
          </a:p>
          <a:p>
            <a:pPr>
              <a:lnSpc>
                <a:spcPts val="1643"/>
              </a:lnSpc>
            </a:pPr>
            <a:r>
              <a:rPr lang="en-US" sz="1283" spc="-130">
                <a:solidFill>
                  <a:srgbClr val="4D3602"/>
                </a:solidFill>
                <a:latin typeface="Canva Sans"/>
              </a:rPr>
              <a:t>Ainsi, je peux expirer, m'appuyer, être protégé auprès de Toi.</a:t>
            </a:r>
          </a:p>
          <a:p>
            <a:pPr>
              <a:lnSpc>
                <a:spcPts val="1643"/>
              </a:lnSpc>
            </a:pPr>
            <a:r>
              <a:rPr lang="en-US" sz="1283" spc="-130">
                <a:solidFill>
                  <a:srgbClr val="4D3602"/>
                </a:solidFill>
                <a:latin typeface="Canva Sans"/>
              </a:rPr>
              <a:t>Tu es saint en moi et tu me rends saint</a:t>
            </a:r>
          </a:p>
          <a:p>
            <a:pPr>
              <a:lnSpc>
                <a:spcPts val="1643"/>
              </a:lnSpc>
            </a:pPr>
            <a:r>
              <a:rPr lang="en-US" sz="1283" spc="-130">
                <a:solidFill>
                  <a:srgbClr val="4D3602"/>
                </a:solidFill>
                <a:latin typeface="Canva Sans"/>
              </a:rPr>
              <a:t>Tu es fort en moi et tu me rends fort</a:t>
            </a:r>
          </a:p>
          <a:p>
            <a:pPr>
              <a:lnSpc>
                <a:spcPts val="1643"/>
              </a:lnSpc>
            </a:pPr>
            <a:r>
              <a:rPr lang="en-US" sz="1283" spc="-130">
                <a:solidFill>
                  <a:srgbClr val="4D3602"/>
                </a:solidFill>
                <a:latin typeface="Canva Sans"/>
              </a:rPr>
              <a:t>Tu m'entoures et me fais me sentir en sécurité</a:t>
            </a:r>
          </a:p>
          <a:p>
            <a:pPr>
              <a:lnSpc>
                <a:spcPts val="1643"/>
              </a:lnSpc>
            </a:pPr>
            <a:r>
              <a:rPr lang="en-US" sz="1283" spc="-130">
                <a:solidFill>
                  <a:srgbClr val="4D3602"/>
                </a:solidFill>
                <a:latin typeface="Canva Sans"/>
              </a:rPr>
              <a:t>Jésus, ton amour est le calme du quotidien</a:t>
            </a:r>
          </a:p>
          <a:p>
            <a:pPr>
              <a:lnSpc>
                <a:spcPts val="1643"/>
              </a:lnSpc>
            </a:pPr>
            <a:r>
              <a:rPr lang="en-US" sz="1283" spc="-130">
                <a:solidFill>
                  <a:srgbClr val="4D3602"/>
                </a:solidFill>
                <a:latin typeface="Canva Sans"/>
              </a:rPr>
              <a:t>Ton amour est l'expiration dans le travail qui déborde</a:t>
            </a:r>
          </a:p>
          <a:p>
            <a:pPr>
              <a:lnSpc>
                <a:spcPts val="1643"/>
              </a:lnSpc>
            </a:pPr>
            <a:r>
              <a:rPr lang="en-US" sz="1283" spc="-130">
                <a:solidFill>
                  <a:srgbClr val="4D3602"/>
                </a:solidFill>
                <a:latin typeface="Canva Sans"/>
              </a:rPr>
              <a:t>Ton amour est le soleil chaud qui illumine mon âme, </a:t>
            </a:r>
          </a:p>
          <a:p>
            <a:pPr>
              <a:lnSpc>
                <a:spcPts val="1643"/>
              </a:lnSpc>
            </a:pPr>
            <a:r>
              <a:rPr lang="en-US" sz="1283" spc="-130">
                <a:solidFill>
                  <a:srgbClr val="4D3602"/>
                </a:solidFill>
                <a:latin typeface="Canva Sans"/>
              </a:rPr>
              <a:t>qui guérit mon cœur, qui fait reposer mon corps.</a:t>
            </a:r>
          </a:p>
          <a:p>
            <a:pPr>
              <a:lnSpc>
                <a:spcPts val="1643"/>
              </a:lnSpc>
            </a:pPr>
            <a:r>
              <a:rPr lang="en-US" sz="1283" spc="-130">
                <a:solidFill>
                  <a:srgbClr val="4D3602"/>
                </a:solidFill>
                <a:latin typeface="Canva Sans"/>
              </a:rPr>
              <a:t>Jésus, je t'aime !</a:t>
            </a:r>
          </a:p>
          <a:p>
            <a:pPr>
              <a:lnSpc>
                <a:spcPts val="1643"/>
              </a:lnSpc>
            </a:pPr>
            <a:r>
              <a:rPr lang="en-US" sz="1283" spc="-130">
                <a:solidFill>
                  <a:srgbClr val="4D3602"/>
                </a:solidFill>
                <a:latin typeface="Canva Sans"/>
              </a:rPr>
              <a:t>Amen.</a:t>
            </a:r>
          </a:p>
          <a:p>
            <a:pPr>
              <a:lnSpc>
                <a:spcPts val="1643"/>
              </a:lnSpc>
            </a:pPr>
          </a:p>
        </p:txBody>
      </p:sp>
      <p:sp>
        <p:nvSpPr>
          <p:cNvPr name="TextBox 20" id="20"/>
          <p:cNvSpPr txBox="true"/>
          <p:nvPr/>
        </p:nvSpPr>
        <p:spPr>
          <a:xfrm rot="0">
            <a:off x="10383790" y="1133117"/>
            <a:ext cx="2914461" cy="276135"/>
          </a:xfrm>
          <a:prstGeom prst="rect">
            <a:avLst/>
          </a:prstGeom>
        </p:spPr>
        <p:txBody>
          <a:bodyPr anchor="t" rtlCol="false" tIns="0" lIns="0" bIns="0" rIns="0">
            <a:spAutoFit/>
          </a:bodyPr>
          <a:lstStyle/>
          <a:p>
            <a:pPr>
              <a:lnSpc>
                <a:spcPts val="2287"/>
              </a:lnSpc>
            </a:pPr>
            <a:r>
              <a:rPr lang="en-US" sz="1634">
                <a:solidFill>
                  <a:srgbClr val="C78C49"/>
                </a:solidFill>
                <a:latin typeface="Canva Sans Bold"/>
              </a:rPr>
              <a:t>Louanges et remerciements</a:t>
            </a:r>
          </a:p>
        </p:txBody>
      </p:sp>
      <p:sp>
        <p:nvSpPr>
          <p:cNvPr name="TextBox 21" id="21"/>
          <p:cNvSpPr txBox="true"/>
          <p:nvPr/>
        </p:nvSpPr>
        <p:spPr>
          <a:xfrm rot="0">
            <a:off x="14233995" y="1113845"/>
            <a:ext cx="2583071" cy="276135"/>
          </a:xfrm>
          <a:prstGeom prst="rect">
            <a:avLst/>
          </a:prstGeom>
        </p:spPr>
        <p:txBody>
          <a:bodyPr anchor="t" rtlCol="false" tIns="0" lIns="0" bIns="0" rIns="0">
            <a:spAutoFit/>
          </a:bodyPr>
          <a:lstStyle/>
          <a:p>
            <a:pPr algn="r">
              <a:lnSpc>
                <a:spcPts val="2287"/>
              </a:lnSpc>
            </a:pPr>
            <a:r>
              <a:rPr lang="en-US" sz="1634">
                <a:solidFill>
                  <a:srgbClr val="C78C49"/>
                </a:solidFill>
                <a:latin typeface="Canva Sans Bold"/>
              </a:rPr>
              <a:t>Repentance</a:t>
            </a:r>
          </a:p>
        </p:txBody>
      </p:sp>
      <p:sp>
        <p:nvSpPr>
          <p:cNvPr name="TextBox 22" id="22"/>
          <p:cNvSpPr txBox="true"/>
          <p:nvPr/>
        </p:nvSpPr>
        <p:spPr>
          <a:xfrm rot="0">
            <a:off x="13579146" y="4832687"/>
            <a:ext cx="3237920" cy="276135"/>
          </a:xfrm>
          <a:prstGeom prst="rect">
            <a:avLst/>
          </a:prstGeom>
        </p:spPr>
        <p:txBody>
          <a:bodyPr anchor="t" rtlCol="false" tIns="0" lIns="0" bIns="0" rIns="0">
            <a:spAutoFit/>
          </a:bodyPr>
          <a:lstStyle/>
          <a:p>
            <a:pPr algn="r">
              <a:lnSpc>
                <a:spcPts val="2287"/>
              </a:lnSpc>
            </a:pPr>
            <a:r>
              <a:rPr lang="en-US" sz="1634">
                <a:solidFill>
                  <a:srgbClr val="C78C49"/>
                </a:solidFill>
                <a:latin typeface="Canva Sans Bold"/>
              </a:rPr>
              <a:t>Je pourrais prier ainsi</a:t>
            </a:r>
          </a:p>
        </p:txBody>
      </p:sp>
      <p:sp>
        <p:nvSpPr>
          <p:cNvPr name="TextBox 23" id="23"/>
          <p:cNvSpPr txBox="true"/>
          <p:nvPr/>
        </p:nvSpPr>
        <p:spPr>
          <a:xfrm rot="0">
            <a:off x="10385727" y="4832687"/>
            <a:ext cx="3237920" cy="276135"/>
          </a:xfrm>
          <a:prstGeom prst="rect">
            <a:avLst/>
          </a:prstGeom>
        </p:spPr>
        <p:txBody>
          <a:bodyPr anchor="t" rtlCol="false" tIns="0" lIns="0" bIns="0" rIns="0">
            <a:spAutoFit/>
          </a:bodyPr>
          <a:lstStyle/>
          <a:p>
            <a:pPr>
              <a:lnSpc>
                <a:spcPts val="2287"/>
              </a:lnSpc>
            </a:pPr>
            <a:r>
              <a:rPr lang="en-US" sz="1634">
                <a:solidFill>
                  <a:srgbClr val="C78C49"/>
                </a:solidFill>
                <a:latin typeface="Canva Sans Bold"/>
              </a:rPr>
              <a:t>Intercession</a:t>
            </a:r>
          </a:p>
        </p:txBody>
      </p:sp>
      <p:sp>
        <p:nvSpPr>
          <p:cNvPr name="Freeform 24" id="24"/>
          <p:cNvSpPr/>
          <p:nvPr/>
        </p:nvSpPr>
        <p:spPr>
          <a:xfrm flipH="false" flipV="false" rot="-1301328">
            <a:off x="12764832" y="7276018"/>
            <a:ext cx="8988937" cy="3797826"/>
          </a:xfrm>
          <a:custGeom>
            <a:avLst/>
            <a:gdLst/>
            <a:ahLst/>
            <a:cxnLst/>
            <a:rect r="r" b="b" t="t" l="l"/>
            <a:pathLst>
              <a:path h="3797826" w="8988937">
                <a:moveTo>
                  <a:pt x="0" y="0"/>
                </a:moveTo>
                <a:lnTo>
                  <a:pt x="8988936" y="0"/>
                </a:lnTo>
                <a:lnTo>
                  <a:pt x="8988936" y="3797825"/>
                </a:lnTo>
                <a:lnTo>
                  <a:pt x="0" y="37978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1421350">
            <a:off x="-989370" y="7854639"/>
            <a:ext cx="8980406" cy="3794222"/>
          </a:xfrm>
          <a:custGeom>
            <a:avLst/>
            <a:gdLst/>
            <a:ahLst/>
            <a:cxnLst/>
            <a:rect r="r" b="b" t="t" l="l"/>
            <a:pathLst>
              <a:path h="3794222" w="8980406">
                <a:moveTo>
                  <a:pt x="0" y="0"/>
                </a:moveTo>
                <a:lnTo>
                  <a:pt x="8980406" y="0"/>
                </a:lnTo>
                <a:lnTo>
                  <a:pt x="8980406" y="3794221"/>
                </a:lnTo>
                <a:lnTo>
                  <a:pt x="0" y="379422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6" id="26"/>
          <p:cNvSpPr/>
          <p:nvPr/>
        </p:nvSpPr>
        <p:spPr>
          <a:xfrm flipH="false" flipV="false" rot="-240728">
            <a:off x="6964223" y="8178973"/>
            <a:ext cx="7130461" cy="3012620"/>
          </a:xfrm>
          <a:custGeom>
            <a:avLst/>
            <a:gdLst/>
            <a:ahLst/>
            <a:cxnLst/>
            <a:rect r="r" b="b" t="t" l="l"/>
            <a:pathLst>
              <a:path h="3012620" w="7130461">
                <a:moveTo>
                  <a:pt x="0" y="0"/>
                </a:moveTo>
                <a:lnTo>
                  <a:pt x="7130462" y="0"/>
                </a:lnTo>
                <a:lnTo>
                  <a:pt x="7130462" y="3012620"/>
                </a:lnTo>
                <a:lnTo>
                  <a:pt x="0" y="3012620"/>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grpSp>
        <p:nvGrpSpPr>
          <p:cNvPr name="Group 27" id="27"/>
          <p:cNvGrpSpPr/>
          <p:nvPr/>
        </p:nvGrpSpPr>
        <p:grpSpPr>
          <a:xfrm rot="0">
            <a:off x="12988903" y="4078711"/>
            <a:ext cx="1269486" cy="1269486"/>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9" id="29"/>
            <p:cNvSpPr txBox="true"/>
            <p:nvPr/>
          </p:nvSpPr>
          <p:spPr>
            <a:xfrm>
              <a:off x="76200" y="38100"/>
              <a:ext cx="660400" cy="698500"/>
            </a:xfrm>
            <a:prstGeom prst="rect">
              <a:avLst/>
            </a:prstGeom>
          </p:spPr>
          <p:txBody>
            <a:bodyPr anchor="ctr" rtlCol="false" tIns="74780" lIns="74780" bIns="74780" rIns="74780"/>
            <a:lstStyle/>
            <a:p>
              <a:pPr algn="ctr">
                <a:lnSpc>
                  <a:spcPts val="2025"/>
                </a:lnSpc>
              </a:pPr>
            </a:p>
          </p:txBody>
        </p:sp>
      </p:grpSp>
      <p:sp>
        <p:nvSpPr>
          <p:cNvPr name="Freeform 30" id="30"/>
          <p:cNvSpPr/>
          <p:nvPr/>
        </p:nvSpPr>
        <p:spPr>
          <a:xfrm flipH="false" flipV="false" rot="0">
            <a:off x="13217852" y="4266229"/>
            <a:ext cx="809206" cy="835309"/>
          </a:xfrm>
          <a:custGeom>
            <a:avLst/>
            <a:gdLst/>
            <a:ahLst/>
            <a:cxnLst/>
            <a:rect r="r" b="b" t="t" l="l"/>
            <a:pathLst>
              <a:path h="835309" w="809206">
                <a:moveTo>
                  <a:pt x="0" y="0"/>
                </a:moveTo>
                <a:lnTo>
                  <a:pt x="809206" y="0"/>
                </a:lnTo>
                <a:lnTo>
                  <a:pt x="809206" y="835309"/>
                </a:lnTo>
                <a:lnTo>
                  <a:pt x="0" y="8353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31" id="31"/>
          <p:cNvSpPr/>
          <p:nvPr/>
        </p:nvSpPr>
        <p:spPr>
          <a:xfrm flipH="false" flipV="false" rot="677499">
            <a:off x="-2637496" y="5557814"/>
            <a:ext cx="14066070" cy="5942914"/>
          </a:xfrm>
          <a:custGeom>
            <a:avLst/>
            <a:gdLst/>
            <a:ahLst/>
            <a:cxnLst/>
            <a:rect r="r" b="b" t="t" l="l"/>
            <a:pathLst>
              <a:path h="5942914" w="14066070">
                <a:moveTo>
                  <a:pt x="0" y="0"/>
                </a:moveTo>
                <a:lnTo>
                  <a:pt x="14066070" y="0"/>
                </a:lnTo>
                <a:lnTo>
                  <a:pt x="14066070" y="5942914"/>
                </a:lnTo>
                <a:lnTo>
                  <a:pt x="0" y="5942914"/>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Freeform 32" id="32"/>
          <p:cNvSpPr/>
          <p:nvPr/>
        </p:nvSpPr>
        <p:spPr>
          <a:xfrm flipH="false" flipV="false" rot="-1301328">
            <a:off x="16715632" y="2258465"/>
            <a:ext cx="14066070" cy="5942914"/>
          </a:xfrm>
          <a:custGeom>
            <a:avLst/>
            <a:gdLst/>
            <a:ahLst/>
            <a:cxnLst/>
            <a:rect r="r" b="b" t="t" l="l"/>
            <a:pathLst>
              <a:path h="5942914" w="14066070">
                <a:moveTo>
                  <a:pt x="0" y="0"/>
                </a:moveTo>
                <a:lnTo>
                  <a:pt x="14066070" y="0"/>
                </a:lnTo>
                <a:lnTo>
                  <a:pt x="14066070" y="5942915"/>
                </a:lnTo>
                <a:lnTo>
                  <a:pt x="0" y="5942915"/>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Freeform 33" id="33"/>
          <p:cNvSpPr/>
          <p:nvPr/>
        </p:nvSpPr>
        <p:spPr>
          <a:xfrm flipH="false" flipV="false" rot="867602">
            <a:off x="-3703847" y="5215336"/>
            <a:ext cx="14066070" cy="5942914"/>
          </a:xfrm>
          <a:custGeom>
            <a:avLst/>
            <a:gdLst/>
            <a:ahLst/>
            <a:cxnLst/>
            <a:rect r="r" b="b" t="t" l="l"/>
            <a:pathLst>
              <a:path h="5942914" w="14066070">
                <a:moveTo>
                  <a:pt x="0" y="0"/>
                </a:moveTo>
                <a:lnTo>
                  <a:pt x="14066070" y="0"/>
                </a:lnTo>
                <a:lnTo>
                  <a:pt x="14066070" y="5942914"/>
                </a:lnTo>
                <a:lnTo>
                  <a:pt x="0" y="5942914"/>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TextBox 34" id="34"/>
          <p:cNvSpPr txBox="true"/>
          <p:nvPr/>
        </p:nvSpPr>
        <p:spPr>
          <a:xfrm rot="0">
            <a:off x="974177" y="3694419"/>
            <a:ext cx="8687277" cy="1883680"/>
          </a:xfrm>
          <a:prstGeom prst="rect">
            <a:avLst/>
          </a:prstGeom>
        </p:spPr>
        <p:txBody>
          <a:bodyPr anchor="t" rtlCol="false" tIns="0" lIns="0" bIns="0" rIns="0">
            <a:spAutoFit/>
          </a:bodyPr>
          <a:lstStyle/>
          <a:p>
            <a:pPr algn="ctr">
              <a:lnSpc>
                <a:spcPts val="7657"/>
              </a:lnSpc>
            </a:pPr>
            <a:r>
              <a:rPr lang="en-US" sz="5469">
                <a:solidFill>
                  <a:srgbClr val="000000"/>
                </a:solidFill>
                <a:latin typeface="Canva Sans Bold"/>
              </a:rPr>
              <a:t>Dieu invite ... par Jésus-Christ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795469">
            <a:off x="-896348" y="1102666"/>
            <a:ext cx="6462871" cy="3926194"/>
          </a:xfrm>
          <a:custGeom>
            <a:avLst/>
            <a:gdLst/>
            <a:ahLst/>
            <a:cxnLst/>
            <a:rect r="r" b="b" t="t" l="l"/>
            <a:pathLst>
              <a:path h="3926194" w="6462871">
                <a:moveTo>
                  <a:pt x="0" y="0"/>
                </a:moveTo>
                <a:lnTo>
                  <a:pt x="6462871" y="0"/>
                </a:lnTo>
                <a:lnTo>
                  <a:pt x="6462871" y="3926194"/>
                </a:lnTo>
                <a:lnTo>
                  <a:pt x="0" y="3926194"/>
                </a:lnTo>
                <a:lnTo>
                  <a:pt x="0" y="0"/>
                </a:lnTo>
                <a:close/>
              </a:path>
            </a:pathLst>
          </a:custGeom>
          <a:blipFill>
            <a:blip r:embed="rId2">
              <a:alphaModFix amt="31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291883" y="640903"/>
            <a:ext cx="3737333" cy="3979970"/>
            <a:chOff x="0" y="0"/>
            <a:chExt cx="1123425" cy="1196361"/>
          </a:xfrm>
        </p:grpSpPr>
        <p:sp>
          <p:nvSpPr>
            <p:cNvPr name="Freeform 4" id="4"/>
            <p:cNvSpPr/>
            <p:nvPr/>
          </p:nvSpPr>
          <p:spPr>
            <a:xfrm flipH="false" flipV="false" rot="0">
              <a:off x="0" y="0"/>
              <a:ext cx="1123425" cy="1196361"/>
            </a:xfrm>
            <a:custGeom>
              <a:avLst/>
              <a:gdLst/>
              <a:ahLst/>
              <a:cxnLst/>
              <a:rect r="r" b="b" t="t" l="l"/>
              <a:pathLst>
                <a:path h="1196361" w="1123425">
                  <a:moveTo>
                    <a:pt x="19731" y="0"/>
                  </a:moveTo>
                  <a:lnTo>
                    <a:pt x="1103694" y="0"/>
                  </a:lnTo>
                  <a:cubicBezTo>
                    <a:pt x="1108927" y="0"/>
                    <a:pt x="1113945" y="2079"/>
                    <a:pt x="1117646" y="5779"/>
                  </a:cubicBezTo>
                  <a:cubicBezTo>
                    <a:pt x="1121346" y="9479"/>
                    <a:pt x="1123425" y="14498"/>
                    <a:pt x="1123425" y="19731"/>
                  </a:cubicBezTo>
                  <a:lnTo>
                    <a:pt x="1123425" y="1176629"/>
                  </a:lnTo>
                  <a:cubicBezTo>
                    <a:pt x="1123425" y="1181862"/>
                    <a:pt x="1121346" y="1186881"/>
                    <a:pt x="1117646" y="1190581"/>
                  </a:cubicBezTo>
                  <a:cubicBezTo>
                    <a:pt x="1113945" y="1194282"/>
                    <a:pt x="1108927" y="1196361"/>
                    <a:pt x="1103694" y="1196361"/>
                  </a:cubicBezTo>
                  <a:lnTo>
                    <a:pt x="19731" y="1196361"/>
                  </a:lnTo>
                  <a:cubicBezTo>
                    <a:pt x="14498" y="1196361"/>
                    <a:pt x="9479" y="1194282"/>
                    <a:pt x="5779" y="1190581"/>
                  </a:cubicBezTo>
                  <a:cubicBezTo>
                    <a:pt x="2079" y="1186881"/>
                    <a:pt x="0" y="1181862"/>
                    <a:pt x="0" y="1176629"/>
                  </a:cubicBezTo>
                  <a:lnTo>
                    <a:pt x="0" y="19731"/>
                  </a:lnTo>
                  <a:cubicBezTo>
                    <a:pt x="0" y="14498"/>
                    <a:pt x="2079" y="9479"/>
                    <a:pt x="5779" y="5779"/>
                  </a:cubicBezTo>
                  <a:cubicBezTo>
                    <a:pt x="9479" y="2079"/>
                    <a:pt x="14498" y="0"/>
                    <a:pt x="19731" y="0"/>
                  </a:cubicBezTo>
                  <a:close/>
                </a:path>
              </a:pathLst>
            </a:custGeom>
            <a:solidFill>
              <a:srgbClr val="EFE1C8">
                <a:alpha val="44706"/>
              </a:srgbClr>
            </a:solidFill>
          </p:spPr>
        </p:sp>
        <p:sp>
          <p:nvSpPr>
            <p:cNvPr name="TextBox 5" id="5"/>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grpSp>
        <p:nvGrpSpPr>
          <p:cNvPr name="Group 6" id="6"/>
          <p:cNvGrpSpPr/>
          <p:nvPr/>
        </p:nvGrpSpPr>
        <p:grpSpPr>
          <a:xfrm rot="0">
            <a:off x="13225684" y="640903"/>
            <a:ext cx="3737333" cy="3979970"/>
            <a:chOff x="0" y="0"/>
            <a:chExt cx="1123425" cy="1196361"/>
          </a:xfrm>
        </p:grpSpPr>
        <p:sp>
          <p:nvSpPr>
            <p:cNvPr name="Freeform 7" id="7"/>
            <p:cNvSpPr/>
            <p:nvPr/>
          </p:nvSpPr>
          <p:spPr>
            <a:xfrm flipH="false" flipV="false" rot="0">
              <a:off x="0" y="0"/>
              <a:ext cx="1123425" cy="1196361"/>
            </a:xfrm>
            <a:custGeom>
              <a:avLst/>
              <a:gdLst/>
              <a:ahLst/>
              <a:cxnLst/>
              <a:rect r="r" b="b" t="t" l="l"/>
              <a:pathLst>
                <a:path h="1196361" w="1123425">
                  <a:moveTo>
                    <a:pt x="19731" y="0"/>
                  </a:moveTo>
                  <a:lnTo>
                    <a:pt x="1103694" y="0"/>
                  </a:lnTo>
                  <a:cubicBezTo>
                    <a:pt x="1108927" y="0"/>
                    <a:pt x="1113945" y="2079"/>
                    <a:pt x="1117646" y="5779"/>
                  </a:cubicBezTo>
                  <a:cubicBezTo>
                    <a:pt x="1121346" y="9479"/>
                    <a:pt x="1123425" y="14498"/>
                    <a:pt x="1123425" y="19731"/>
                  </a:cubicBezTo>
                  <a:lnTo>
                    <a:pt x="1123425" y="1176629"/>
                  </a:lnTo>
                  <a:cubicBezTo>
                    <a:pt x="1123425" y="1181862"/>
                    <a:pt x="1121346" y="1186881"/>
                    <a:pt x="1117646" y="1190581"/>
                  </a:cubicBezTo>
                  <a:cubicBezTo>
                    <a:pt x="1113945" y="1194282"/>
                    <a:pt x="1108927" y="1196361"/>
                    <a:pt x="1103694" y="1196361"/>
                  </a:cubicBezTo>
                  <a:lnTo>
                    <a:pt x="19731" y="1196361"/>
                  </a:lnTo>
                  <a:cubicBezTo>
                    <a:pt x="14498" y="1196361"/>
                    <a:pt x="9479" y="1194282"/>
                    <a:pt x="5779" y="1190581"/>
                  </a:cubicBezTo>
                  <a:cubicBezTo>
                    <a:pt x="2079" y="1186881"/>
                    <a:pt x="0" y="1181862"/>
                    <a:pt x="0" y="1176629"/>
                  </a:cubicBezTo>
                  <a:lnTo>
                    <a:pt x="0" y="19731"/>
                  </a:lnTo>
                  <a:cubicBezTo>
                    <a:pt x="0" y="14498"/>
                    <a:pt x="2079" y="9479"/>
                    <a:pt x="5779" y="5779"/>
                  </a:cubicBezTo>
                  <a:cubicBezTo>
                    <a:pt x="9479" y="2079"/>
                    <a:pt x="14498" y="0"/>
                    <a:pt x="19731" y="0"/>
                  </a:cubicBezTo>
                  <a:close/>
                </a:path>
              </a:pathLst>
            </a:custGeom>
            <a:solidFill>
              <a:srgbClr val="F1DBB0">
                <a:alpha val="44706"/>
              </a:srgbClr>
            </a:solidFill>
          </p:spPr>
        </p:sp>
        <p:sp>
          <p:nvSpPr>
            <p:cNvPr name="TextBox 8" id="8"/>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sp>
        <p:nvSpPr>
          <p:cNvPr name="TextBox 9" id="9"/>
          <p:cNvSpPr txBox="true"/>
          <p:nvPr/>
        </p:nvSpPr>
        <p:spPr>
          <a:xfrm rot="0">
            <a:off x="13404759" y="1068001"/>
            <a:ext cx="3423331" cy="3583636"/>
          </a:xfrm>
          <a:prstGeom prst="rect">
            <a:avLst/>
          </a:prstGeom>
        </p:spPr>
        <p:txBody>
          <a:bodyPr anchor="t" rtlCol="false" tIns="0" lIns="0" bIns="0" rIns="0">
            <a:spAutoFit/>
          </a:bodyPr>
          <a:lstStyle/>
          <a:p>
            <a:pPr marL="313930" indent="-156965" lvl="1">
              <a:lnSpc>
                <a:spcPts val="2224"/>
              </a:lnSpc>
              <a:buFont typeface="Arial"/>
              <a:buChar char="•"/>
            </a:pPr>
            <a:r>
              <a:rPr lang="en-US" sz="1454" spc="-148">
                <a:solidFill>
                  <a:srgbClr val="4D3602"/>
                </a:solidFill>
                <a:latin typeface="Canva Sans"/>
              </a:rPr>
              <a:t>Nous confessons nous être souvent contentés de l'aspect personnel de l'Évangile, celui qui concerne notre propre salut.</a:t>
            </a:r>
          </a:p>
          <a:p>
            <a:pPr marL="313930" indent="-156965" lvl="1">
              <a:lnSpc>
                <a:spcPts val="2224"/>
              </a:lnSpc>
              <a:buFont typeface="Arial"/>
              <a:buChar char="•"/>
            </a:pPr>
            <a:r>
              <a:rPr lang="en-US" sz="1454" spc="-148">
                <a:solidFill>
                  <a:srgbClr val="4D3602"/>
                </a:solidFill>
                <a:latin typeface="Canva Sans"/>
              </a:rPr>
              <a:t>Nous confessons avoir souvent fermé les yeux sur les besoins sans nous soucier de ce que nous pourrions apporter par l'Évangile vécu.</a:t>
            </a:r>
          </a:p>
          <a:p>
            <a:pPr marL="313930" indent="-156965" lvl="1">
              <a:lnSpc>
                <a:spcPts val="2224"/>
              </a:lnSpc>
              <a:buFont typeface="Arial"/>
              <a:buChar char="•"/>
            </a:pPr>
            <a:r>
              <a:rPr lang="en-US" sz="1454" spc="-148">
                <a:solidFill>
                  <a:srgbClr val="4D3602"/>
                </a:solidFill>
                <a:latin typeface="Canva Sans"/>
              </a:rPr>
              <a:t>Nous confessons qu'en tant qu'Églises, nous sommes tellement occupés par nous-mêmes que nous n'avons ni le temps ni la force de nous occuper du monde.</a:t>
            </a:r>
          </a:p>
          <a:p>
            <a:pPr>
              <a:lnSpc>
                <a:spcPts val="2224"/>
              </a:lnSpc>
            </a:pPr>
          </a:p>
        </p:txBody>
      </p:sp>
      <p:sp>
        <p:nvSpPr>
          <p:cNvPr name="Freeform 10" id="10"/>
          <p:cNvSpPr/>
          <p:nvPr/>
        </p:nvSpPr>
        <p:spPr>
          <a:xfrm flipH="false" flipV="false" rot="-1301328">
            <a:off x="10199886" y="4713480"/>
            <a:ext cx="12077992" cy="5102952"/>
          </a:xfrm>
          <a:custGeom>
            <a:avLst/>
            <a:gdLst/>
            <a:ahLst/>
            <a:cxnLst/>
            <a:rect r="r" b="b" t="t" l="l"/>
            <a:pathLst>
              <a:path h="5102952" w="12077992">
                <a:moveTo>
                  <a:pt x="0" y="0"/>
                </a:moveTo>
                <a:lnTo>
                  <a:pt x="12077992" y="0"/>
                </a:lnTo>
                <a:lnTo>
                  <a:pt x="12077992" y="5102951"/>
                </a:lnTo>
                <a:lnTo>
                  <a:pt x="0" y="5102951"/>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9291883" y="4809114"/>
            <a:ext cx="3737333" cy="4191555"/>
            <a:chOff x="0" y="0"/>
            <a:chExt cx="1123425" cy="1259962"/>
          </a:xfrm>
        </p:grpSpPr>
        <p:sp>
          <p:nvSpPr>
            <p:cNvPr name="Freeform 12" id="12"/>
            <p:cNvSpPr/>
            <p:nvPr/>
          </p:nvSpPr>
          <p:spPr>
            <a:xfrm flipH="false" flipV="false" rot="0">
              <a:off x="0" y="0"/>
              <a:ext cx="1123425" cy="1259962"/>
            </a:xfrm>
            <a:custGeom>
              <a:avLst/>
              <a:gdLst/>
              <a:ahLst/>
              <a:cxnLst/>
              <a:rect r="r" b="b" t="t" l="l"/>
              <a:pathLst>
                <a:path h="1259962" w="1123425">
                  <a:moveTo>
                    <a:pt x="19731" y="0"/>
                  </a:moveTo>
                  <a:lnTo>
                    <a:pt x="1103694" y="0"/>
                  </a:lnTo>
                  <a:cubicBezTo>
                    <a:pt x="1108927" y="0"/>
                    <a:pt x="1113945" y="2079"/>
                    <a:pt x="1117646" y="5779"/>
                  </a:cubicBezTo>
                  <a:cubicBezTo>
                    <a:pt x="1121346" y="9479"/>
                    <a:pt x="1123425" y="14498"/>
                    <a:pt x="1123425" y="19731"/>
                  </a:cubicBezTo>
                  <a:lnTo>
                    <a:pt x="1123425" y="1240231"/>
                  </a:lnTo>
                  <a:cubicBezTo>
                    <a:pt x="1123425" y="1245464"/>
                    <a:pt x="1121346" y="1250482"/>
                    <a:pt x="1117646" y="1254183"/>
                  </a:cubicBezTo>
                  <a:cubicBezTo>
                    <a:pt x="1113945" y="1257883"/>
                    <a:pt x="1108927" y="1259962"/>
                    <a:pt x="1103694" y="1259962"/>
                  </a:cubicBezTo>
                  <a:lnTo>
                    <a:pt x="19731" y="1259962"/>
                  </a:lnTo>
                  <a:cubicBezTo>
                    <a:pt x="14498" y="1259962"/>
                    <a:pt x="9479" y="1257883"/>
                    <a:pt x="5779" y="1254183"/>
                  </a:cubicBezTo>
                  <a:cubicBezTo>
                    <a:pt x="2079" y="1250482"/>
                    <a:pt x="0" y="1245464"/>
                    <a:pt x="0" y="1240231"/>
                  </a:cubicBezTo>
                  <a:lnTo>
                    <a:pt x="0" y="19731"/>
                  </a:lnTo>
                  <a:cubicBezTo>
                    <a:pt x="0" y="14498"/>
                    <a:pt x="2079" y="9479"/>
                    <a:pt x="5779" y="5779"/>
                  </a:cubicBezTo>
                  <a:cubicBezTo>
                    <a:pt x="9479" y="2079"/>
                    <a:pt x="14498" y="0"/>
                    <a:pt x="19731" y="0"/>
                  </a:cubicBezTo>
                  <a:close/>
                </a:path>
              </a:pathLst>
            </a:custGeom>
            <a:solidFill>
              <a:srgbClr val="F1D399">
                <a:alpha val="44706"/>
              </a:srgbClr>
            </a:solidFill>
          </p:spPr>
        </p:sp>
        <p:sp>
          <p:nvSpPr>
            <p:cNvPr name="TextBox 13" id="13"/>
            <p:cNvSpPr txBox="true"/>
            <p:nvPr/>
          </p:nvSpPr>
          <p:spPr>
            <a:xfrm>
              <a:off x="0" y="-28575"/>
              <a:ext cx="1123425" cy="1288537"/>
            </a:xfrm>
            <a:prstGeom prst="rect">
              <a:avLst/>
            </a:prstGeom>
          </p:spPr>
          <p:txBody>
            <a:bodyPr anchor="ctr" rtlCol="false" tIns="43987" lIns="43987" bIns="43987" rIns="43987"/>
            <a:lstStyle/>
            <a:p>
              <a:pPr algn="ctr">
                <a:lnSpc>
                  <a:spcPts val="1745"/>
                </a:lnSpc>
              </a:pPr>
            </a:p>
          </p:txBody>
        </p:sp>
      </p:grpSp>
      <p:sp>
        <p:nvSpPr>
          <p:cNvPr name="TextBox 14" id="14"/>
          <p:cNvSpPr txBox="true"/>
          <p:nvPr/>
        </p:nvSpPr>
        <p:spPr>
          <a:xfrm rot="0">
            <a:off x="9291883" y="1149264"/>
            <a:ext cx="3508693" cy="3153947"/>
          </a:xfrm>
          <a:prstGeom prst="rect">
            <a:avLst/>
          </a:prstGeom>
        </p:spPr>
        <p:txBody>
          <a:bodyPr anchor="t" rtlCol="false" tIns="0" lIns="0" bIns="0" rIns="0">
            <a:spAutoFit/>
          </a:bodyPr>
          <a:lstStyle/>
          <a:p>
            <a:pPr marL="313587" indent="-156794" lvl="1">
              <a:lnSpc>
                <a:spcPts val="2164"/>
              </a:lnSpc>
              <a:buFont typeface="Arial"/>
              <a:buChar char="•"/>
            </a:pPr>
            <a:r>
              <a:rPr lang="en-US" sz="1452" spc="-142">
                <a:solidFill>
                  <a:srgbClr val="4D3602"/>
                </a:solidFill>
                <a:latin typeface="Canva Sans"/>
              </a:rPr>
              <a:t>Nous remercions pour l'Esprit de Dieu dans nos vies, son action puissante qui transforme nos pensées, nos attitudes et nos actions, l'orientation donnée par la Parole de Dieu.</a:t>
            </a:r>
          </a:p>
          <a:p>
            <a:pPr marL="313587" indent="-156794" lvl="1">
              <a:lnSpc>
                <a:spcPts val="2164"/>
              </a:lnSpc>
              <a:buFont typeface="Arial"/>
              <a:buChar char="•"/>
            </a:pPr>
            <a:r>
              <a:rPr lang="en-US" sz="1452" spc="-142">
                <a:solidFill>
                  <a:srgbClr val="4D3602"/>
                </a:solidFill>
                <a:latin typeface="Canva Sans"/>
              </a:rPr>
              <a:t>Nous remercions pour l'efficacité de l'Evangile, qui veut être transporté, traduit et vécu dans tous les domaines de la vie.</a:t>
            </a:r>
          </a:p>
          <a:p>
            <a:pPr marL="313587" indent="-156794" lvl="1">
              <a:lnSpc>
                <a:spcPts val="2164"/>
              </a:lnSpc>
              <a:buFont typeface="Arial"/>
              <a:buChar char="•"/>
            </a:pPr>
            <a:r>
              <a:rPr lang="en-US" sz="1452" spc="-142">
                <a:solidFill>
                  <a:srgbClr val="4D3602"/>
                </a:solidFill>
                <a:latin typeface="Canva Sans"/>
              </a:rPr>
              <a:t>Nous remercions pour les chrétiens et les initiatives dans notre environnement qui répondent aux besoins et aux défis.</a:t>
            </a:r>
          </a:p>
          <a:p>
            <a:pPr>
              <a:lnSpc>
                <a:spcPts val="2164"/>
              </a:lnSpc>
            </a:pPr>
          </a:p>
        </p:txBody>
      </p:sp>
      <p:grpSp>
        <p:nvGrpSpPr>
          <p:cNvPr name="Group 15" id="15"/>
          <p:cNvGrpSpPr/>
          <p:nvPr/>
        </p:nvGrpSpPr>
        <p:grpSpPr>
          <a:xfrm rot="0">
            <a:off x="13225684" y="4809114"/>
            <a:ext cx="3737333" cy="4191555"/>
            <a:chOff x="0" y="0"/>
            <a:chExt cx="1123425" cy="1259962"/>
          </a:xfrm>
        </p:grpSpPr>
        <p:sp>
          <p:nvSpPr>
            <p:cNvPr name="Freeform 16" id="16"/>
            <p:cNvSpPr/>
            <p:nvPr/>
          </p:nvSpPr>
          <p:spPr>
            <a:xfrm flipH="false" flipV="false" rot="0">
              <a:off x="0" y="0"/>
              <a:ext cx="1123425" cy="1259962"/>
            </a:xfrm>
            <a:custGeom>
              <a:avLst/>
              <a:gdLst/>
              <a:ahLst/>
              <a:cxnLst/>
              <a:rect r="r" b="b" t="t" l="l"/>
              <a:pathLst>
                <a:path h="1259962" w="1123425">
                  <a:moveTo>
                    <a:pt x="19731" y="0"/>
                  </a:moveTo>
                  <a:lnTo>
                    <a:pt x="1103694" y="0"/>
                  </a:lnTo>
                  <a:cubicBezTo>
                    <a:pt x="1108927" y="0"/>
                    <a:pt x="1113945" y="2079"/>
                    <a:pt x="1117646" y="5779"/>
                  </a:cubicBezTo>
                  <a:cubicBezTo>
                    <a:pt x="1121346" y="9479"/>
                    <a:pt x="1123425" y="14498"/>
                    <a:pt x="1123425" y="19731"/>
                  </a:cubicBezTo>
                  <a:lnTo>
                    <a:pt x="1123425" y="1240231"/>
                  </a:lnTo>
                  <a:cubicBezTo>
                    <a:pt x="1123425" y="1245464"/>
                    <a:pt x="1121346" y="1250482"/>
                    <a:pt x="1117646" y="1254183"/>
                  </a:cubicBezTo>
                  <a:cubicBezTo>
                    <a:pt x="1113945" y="1257883"/>
                    <a:pt x="1108927" y="1259962"/>
                    <a:pt x="1103694" y="1259962"/>
                  </a:cubicBezTo>
                  <a:lnTo>
                    <a:pt x="19731" y="1259962"/>
                  </a:lnTo>
                  <a:cubicBezTo>
                    <a:pt x="14498" y="1259962"/>
                    <a:pt x="9479" y="1257883"/>
                    <a:pt x="5779" y="1254183"/>
                  </a:cubicBezTo>
                  <a:cubicBezTo>
                    <a:pt x="2079" y="1250482"/>
                    <a:pt x="0" y="1245464"/>
                    <a:pt x="0" y="1240231"/>
                  </a:cubicBezTo>
                  <a:lnTo>
                    <a:pt x="0" y="19731"/>
                  </a:lnTo>
                  <a:cubicBezTo>
                    <a:pt x="0" y="14498"/>
                    <a:pt x="2079" y="9479"/>
                    <a:pt x="5779" y="5779"/>
                  </a:cubicBezTo>
                  <a:cubicBezTo>
                    <a:pt x="9479" y="2079"/>
                    <a:pt x="14498" y="0"/>
                    <a:pt x="19731" y="0"/>
                  </a:cubicBezTo>
                  <a:close/>
                </a:path>
              </a:pathLst>
            </a:custGeom>
            <a:solidFill>
              <a:srgbClr val="F8CD7A">
                <a:alpha val="44706"/>
              </a:srgbClr>
            </a:solidFill>
          </p:spPr>
        </p:sp>
        <p:sp>
          <p:nvSpPr>
            <p:cNvPr name="TextBox 17" id="17"/>
            <p:cNvSpPr txBox="true"/>
            <p:nvPr/>
          </p:nvSpPr>
          <p:spPr>
            <a:xfrm>
              <a:off x="0" y="-28575"/>
              <a:ext cx="1123425" cy="1288537"/>
            </a:xfrm>
            <a:prstGeom prst="rect">
              <a:avLst/>
            </a:prstGeom>
          </p:spPr>
          <p:txBody>
            <a:bodyPr anchor="ctr" rtlCol="false" tIns="43987" lIns="43987" bIns="43987" rIns="43987"/>
            <a:lstStyle/>
            <a:p>
              <a:pPr algn="ctr">
                <a:lnSpc>
                  <a:spcPts val="1745"/>
                </a:lnSpc>
              </a:pPr>
            </a:p>
          </p:txBody>
        </p:sp>
      </p:grpSp>
      <p:sp>
        <p:nvSpPr>
          <p:cNvPr name="TextBox 18" id="18"/>
          <p:cNvSpPr txBox="true"/>
          <p:nvPr/>
        </p:nvSpPr>
        <p:spPr>
          <a:xfrm rot="0">
            <a:off x="9318557" y="5419484"/>
            <a:ext cx="3508693" cy="2471113"/>
          </a:xfrm>
          <a:prstGeom prst="rect">
            <a:avLst/>
          </a:prstGeom>
        </p:spPr>
        <p:txBody>
          <a:bodyPr anchor="t" rtlCol="false" tIns="0" lIns="0" bIns="0" rIns="0">
            <a:spAutoFit/>
          </a:bodyPr>
          <a:lstStyle/>
          <a:p>
            <a:pPr marL="313587" indent="-156794" lvl="1">
              <a:lnSpc>
                <a:spcPts val="2193"/>
              </a:lnSpc>
              <a:buFont typeface="Arial"/>
              <a:buChar char="•"/>
            </a:pPr>
            <a:r>
              <a:rPr lang="en-US" sz="1452" spc="-142">
                <a:solidFill>
                  <a:srgbClr val="4D3602"/>
                </a:solidFill>
                <a:latin typeface="Canva Sans"/>
              </a:rPr>
              <a:t>Nous prions pour un amour nouveau, prêt à s'engager avec toute sa vie.</a:t>
            </a:r>
          </a:p>
          <a:p>
            <a:pPr marL="313587" indent="-156794" lvl="1">
              <a:lnSpc>
                <a:spcPts val="2193"/>
              </a:lnSpc>
              <a:buFont typeface="Arial"/>
              <a:buChar char="•"/>
            </a:pPr>
            <a:r>
              <a:rPr lang="en-US" sz="1452" spc="-142">
                <a:solidFill>
                  <a:srgbClr val="4D3602"/>
                </a:solidFill>
                <a:latin typeface="Canva Sans"/>
              </a:rPr>
              <a:t>Nous prions pour la volonté d'appeler la détresse et l'injustice par leur nom et d'y faire face avec l'Évangile.</a:t>
            </a:r>
          </a:p>
          <a:p>
            <a:pPr marL="313587" indent="-156794" lvl="1">
              <a:lnSpc>
                <a:spcPts val="2193"/>
              </a:lnSpc>
              <a:buFont typeface="Arial"/>
              <a:buChar char="•"/>
            </a:pPr>
            <a:r>
              <a:rPr lang="en-US" sz="1452" spc="-142">
                <a:solidFill>
                  <a:srgbClr val="4D3602"/>
                </a:solidFill>
                <a:latin typeface="Canva Sans"/>
              </a:rPr>
              <a:t>Nous prions pour le courage, au lieu de rêver à de grandes œuvres, de faire le pas évident devant notre porte.</a:t>
            </a:r>
          </a:p>
          <a:p>
            <a:pPr>
              <a:lnSpc>
                <a:spcPts val="2193"/>
              </a:lnSpc>
            </a:pPr>
          </a:p>
        </p:txBody>
      </p:sp>
      <p:sp>
        <p:nvSpPr>
          <p:cNvPr name="TextBox 19" id="19"/>
          <p:cNvSpPr txBox="true"/>
          <p:nvPr/>
        </p:nvSpPr>
        <p:spPr>
          <a:xfrm rot="0">
            <a:off x="13360612" y="5517613"/>
            <a:ext cx="3467478" cy="447531"/>
          </a:xfrm>
          <a:prstGeom prst="rect">
            <a:avLst/>
          </a:prstGeom>
        </p:spPr>
        <p:txBody>
          <a:bodyPr anchor="t" rtlCol="false" tIns="0" lIns="0" bIns="0" rIns="0">
            <a:spAutoFit/>
          </a:bodyPr>
          <a:lstStyle/>
          <a:p>
            <a:pPr algn="ctr">
              <a:lnSpc>
                <a:spcPts val="1859"/>
              </a:lnSpc>
            </a:pPr>
            <a:r>
              <a:rPr lang="en-US" sz="1452" spc="-148">
                <a:solidFill>
                  <a:srgbClr val="4D3602"/>
                </a:solidFill>
                <a:latin typeface="Canva Sans Bold"/>
              </a:rPr>
              <a:t>…</a:t>
            </a:r>
          </a:p>
          <a:p>
            <a:pPr algn="ctr">
              <a:lnSpc>
                <a:spcPts val="1859"/>
              </a:lnSpc>
            </a:pPr>
          </a:p>
        </p:txBody>
      </p:sp>
      <p:sp>
        <p:nvSpPr>
          <p:cNvPr name="TextBox 20" id="20"/>
          <p:cNvSpPr txBox="true"/>
          <p:nvPr/>
        </p:nvSpPr>
        <p:spPr>
          <a:xfrm rot="0">
            <a:off x="9462510" y="762769"/>
            <a:ext cx="3296851" cy="308616"/>
          </a:xfrm>
          <a:prstGeom prst="rect">
            <a:avLst/>
          </a:prstGeom>
        </p:spPr>
        <p:txBody>
          <a:bodyPr anchor="t" rtlCol="false" tIns="0" lIns="0" bIns="0" rIns="0">
            <a:spAutoFit/>
          </a:bodyPr>
          <a:lstStyle/>
          <a:p>
            <a:pPr>
              <a:lnSpc>
                <a:spcPts val="2588"/>
              </a:lnSpc>
            </a:pPr>
            <a:r>
              <a:rPr lang="en-US" sz="1848">
                <a:solidFill>
                  <a:srgbClr val="C78C49"/>
                </a:solidFill>
                <a:latin typeface="Canva Sans Bold"/>
              </a:rPr>
              <a:t>Louanges et remerciements</a:t>
            </a:r>
          </a:p>
        </p:txBody>
      </p:sp>
      <p:sp>
        <p:nvSpPr>
          <p:cNvPr name="TextBox 21" id="21"/>
          <p:cNvSpPr txBox="true"/>
          <p:nvPr/>
        </p:nvSpPr>
        <p:spPr>
          <a:xfrm rot="0">
            <a:off x="13817879" y="740969"/>
            <a:ext cx="2921981" cy="308616"/>
          </a:xfrm>
          <a:prstGeom prst="rect">
            <a:avLst/>
          </a:prstGeom>
        </p:spPr>
        <p:txBody>
          <a:bodyPr anchor="t" rtlCol="false" tIns="0" lIns="0" bIns="0" rIns="0">
            <a:spAutoFit/>
          </a:bodyPr>
          <a:lstStyle/>
          <a:p>
            <a:pPr algn="r">
              <a:lnSpc>
                <a:spcPts val="2588"/>
              </a:lnSpc>
            </a:pPr>
            <a:r>
              <a:rPr lang="en-US" sz="1848">
                <a:solidFill>
                  <a:srgbClr val="C78C49"/>
                </a:solidFill>
                <a:latin typeface="Canva Sans Bold"/>
              </a:rPr>
              <a:t>Repentance</a:t>
            </a:r>
          </a:p>
        </p:txBody>
      </p:sp>
      <p:sp>
        <p:nvSpPr>
          <p:cNvPr name="TextBox 22" id="22"/>
          <p:cNvSpPr txBox="true"/>
          <p:nvPr/>
        </p:nvSpPr>
        <p:spPr>
          <a:xfrm rot="0">
            <a:off x="13077111" y="4947740"/>
            <a:ext cx="3662749" cy="308616"/>
          </a:xfrm>
          <a:prstGeom prst="rect">
            <a:avLst/>
          </a:prstGeom>
        </p:spPr>
        <p:txBody>
          <a:bodyPr anchor="t" rtlCol="false" tIns="0" lIns="0" bIns="0" rIns="0">
            <a:spAutoFit/>
          </a:bodyPr>
          <a:lstStyle/>
          <a:p>
            <a:pPr algn="r">
              <a:lnSpc>
                <a:spcPts val="2588"/>
              </a:lnSpc>
            </a:pPr>
            <a:r>
              <a:rPr lang="en-US" sz="1848">
                <a:solidFill>
                  <a:srgbClr val="C78C49"/>
                </a:solidFill>
                <a:latin typeface="Canva Sans Bold"/>
              </a:rPr>
              <a:t>Je pourrais prier ainsi</a:t>
            </a:r>
          </a:p>
        </p:txBody>
      </p:sp>
      <p:sp>
        <p:nvSpPr>
          <p:cNvPr name="TextBox 23" id="23"/>
          <p:cNvSpPr txBox="true"/>
          <p:nvPr/>
        </p:nvSpPr>
        <p:spPr>
          <a:xfrm rot="0">
            <a:off x="9464701" y="4947740"/>
            <a:ext cx="3662749" cy="308616"/>
          </a:xfrm>
          <a:prstGeom prst="rect">
            <a:avLst/>
          </a:prstGeom>
        </p:spPr>
        <p:txBody>
          <a:bodyPr anchor="t" rtlCol="false" tIns="0" lIns="0" bIns="0" rIns="0">
            <a:spAutoFit/>
          </a:bodyPr>
          <a:lstStyle/>
          <a:p>
            <a:pPr>
              <a:lnSpc>
                <a:spcPts val="2588"/>
              </a:lnSpc>
            </a:pPr>
            <a:r>
              <a:rPr lang="en-US" sz="1848">
                <a:solidFill>
                  <a:srgbClr val="C78C49"/>
                </a:solidFill>
                <a:latin typeface="Canva Sans Bold"/>
              </a:rPr>
              <a:t>Intercession</a:t>
            </a:r>
          </a:p>
        </p:txBody>
      </p:sp>
      <p:sp>
        <p:nvSpPr>
          <p:cNvPr name="Freeform 24" id="24"/>
          <p:cNvSpPr/>
          <p:nvPr/>
        </p:nvSpPr>
        <p:spPr>
          <a:xfrm flipH="false" flipV="false" rot="-1301328">
            <a:off x="10992325" y="6848757"/>
            <a:ext cx="11941385" cy="5045235"/>
          </a:xfrm>
          <a:custGeom>
            <a:avLst/>
            <a:gdLst/>
            <a:ahLst/>
            <a:cxnLst/>
            <a:rect r="r" b="b" t="t" l="l"/>
            <a:pathLst>
              <a:path h="5045235" w="11941385">
                <a:moveTo>
                  <a:pt x="0" y="0"/>
                </a:moveTo>
                <a:lnTo>
                  <a:pt x="11941385" y="0"/>
                </a:lnTo>
                <a:lnTo>
                  <a:pt x="11941385" y="5045236"/>
                </a:lnTo>
                <a:lnTo>
                  <a:pt x="0" y="5045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1421350">
            <a:off x="-786746" y="8116089"/>
            <a:ext cx="8836880" cy="3733582"/>
          </a:xfrm>
          <a:custGeom>
            <a:avLst/>
            <a:gdLst/>
            <a:ahLst/>
            <a:cxnLst/>
            <a:rect r="r" b="b" t="t" l="l"/>
            <a:pathLst>
              <a:path h="3733582" w="8836880">
                <a:moveTo>
                  <a:pt x="0" y="0"/>
                </a:moveTo>
                <a:lnTo>
                  <a:pt x="8836881" y="0"/>
                </a:lnTo>
                <a:lnTo>
                  <a:pt x="8836881" y="3733582"/>
                </a:lnTo>
                <a:lnTo>
                  <a:pt x="0" y="37335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6" id="26"/>
          <p:cNvSpPr/>
          <p:nvPr/>
        </p:nvSpPr>
        <p:spPr>
          <a:xfrm flipH="false" flipV="false" rot="1194577">
            <a:off x="-1546043" y="5193540"/>
            <a:ext cx="11537419" cy="4874559"/>
          </a:xfrm>
          <a:custGeom>
            <a:avLst/>
            <a:gdLst/>
            <a:ahLst/>
            <a:cxnLst/>
            <a:rect r="r" b="b" t="t" l="l"/>
            <a:pathLst>
              <a:path h="4874559" w="11537419">
                <a:moveTo>
                  <a:pt x="0" y="0"/>
                </a:moveTo>
                <a:lnTo>
                  <a:pt x="11537419" y="0"/>
                </a:lnTo>
                <a:lnTo>
                  <a:pt x="11537419" y="4874560"/>
                </a:lnTo>
                <a:lnTo>
                  <a:pt x="0" y="4874560"/>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grpSp>
        <p:nvGrpSpPr>
          <p:cNvPr name="Group 27" id="27"/>
          <p:cNvGrpSpPr/>
          <p:nvPr/>
        </p:nvGrpSpPr>
        <p:grpSpPr>
          <a:xfrm rot="0">
            <a:off x="12409426" y="4021535"/>
            <a:ext cx="1436049" cy="1436049"/>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9" id="29"/>
            <p:cNvSpPr txBox="true"/>
            <p:nvPr/>
          </p:nvSpPr>
          <p:spPr>
            <a:xfrm>
              <a:off x="76200" y="47625"/>
              <a:ext cx="660400" cy="688975"/>
            </a:xfrm>
            <a:prstGeom prst="rect">
              <a:avLst/>
            </a:prstGeom>
          </p:spPr>
          <p:txBody>
            <a:bodyPr anchor="ctr" rtlCol="false" tIns="64425" lIns="64425" bIns="64425" rIns="64425"/>
            <a:lstStyle/>
            <a:p>
              <a:pPr algn="ctr">
                <a:lnSpc>
                  <a:spcPts val="1745"/>
                </a:lnSpc>
              </a:pPr>
            </a:p>
          </p:txBody>
        </p:sp>
      </p:grpSp>
      <p:sp>
        <p:nvSpPr>
          <p:cNvPr name="Freeform 30" id="30"/>
          <p:cNvSpPr/>
          <p:nvPr/>
        </p:nvSpPr>
        <p:spPr>
          <a:xfrm flipH="false" flipV="false" rot="0">
            <a:off x="12669762" y="4267107"/>
            <a:ext cx="915377" cy="944905"/>
          </a:xfrm>
          <a:custGeom>
            <a:avLst/>
            <a:gdLst/>
            <a:ahLst/>
            <a:cxnLst/>
            <a:rect r="r" b="b" t="t" l="l"/>
            <a:pathLst>
              <a:path h="944905" w="915377">
                <a:moveTo>
                  <a:pt x="0" y="0"/>
                </a:moveTo>
                <a:lnTo>
                  <a:pt x="915377" y="0"/>
                </a:lnTo>
                <a:lnTo>
                  <a:pt x="915377" y="944905"/>
                </a:lnTo>
                <a:lnTo>
                  <a:pt x="0" y="9449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31" id="31"/>
          <p:cNvSpPr txBox="true"/>
          <p:nvPr/>
        </p:nvSpPr>
        <p:spPr>
          <a:xfrm rot="0">
            <a:off x="920421" y="3692380"/>
            <a:ext cx="7971412" cy="1834758"/>
          </a:xfrm>
          <a:prstGeom prst="rect">
            <a:avLst/>
          </a:prstGeom>
        </p:spPr>
        <p:txBody>
          <a:bodyPr anchor="t" rtlCol="false" tIns="0" lIns="0" bIns="0" rIns="0">
            <a:spAutoFit/>
          </a:bodyPr>
          <a:lstStyle/>
          <a:p>
            <a:pPr algn="ctr">
              <a:lnSpc>
                <a:spcPts val="7522"/>
              </a:lnSpc>
            </a:pPr>
            <a:r>
              <a:rPr lang="en-US" sz="5373">
                <a:solidFill>
                  <a:srgbClr val="000000"/>
                </a:solidFill>
                <a:latin typeface="Canva Sans Bold"/>
              </a:rPr>
              <a:t>Dieu invite ... à une liberté totale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795469">
            <a:off x="2035994" y="1796196"/>
            <a:ext cx="6269042" cy="3808443"/>
          </a:xfrm>
          <a:custGeom>
            <a:avLst/>
            <a:gdLst/>
            <a:ahLst/>
            <a:cxnLst/>
            <a:rect r="r" b="b" t="t" l="l"/>
            <a:pathLst>
              <a:path h="3808443" w="6269042">
                <a:moveTo>
                  <a:pt x="0" y="0"/>
                </a:moveTo>
                <a:lnTo>
                  <a:pt x="6269043" y="0"/>
                </a:lnTo>
                <a:lnTo>
                  <a:pt x="6269043" y="3808443"/>
                </a:lnTo>
                <a:lnTo>
                  <a:pt x="0" y="3808443"/>
                </a:lnTo>
                <a:lnTo>
                  <a:pt x="0" y="0"/>
                </a:lnTo>
                <a:close/>
              </a:path>
            </a:pathLst>
          </a:custGeom>
          <a:blipFill>
            <a:blip r:embed="rId2">
              <a:alphaModFix amt="31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072635" y="1028700"/>
            <a:ext cx="3241733" cy="3452195"/>
            <a:chOff x="0" y="0"/>
            <a:chExt cx="1123425" cy="1196361"/>
          </a:xfrm>
        </p:grpSpPr>
        <p:sp>
          <p:nvSpPr>
            <p:cNvPr name="Freeform 4" id="4"/>
            <p:cNvSpPr/>
            <p:nvPr/>
          </p:nvSpPr>
          <p:spPr>
            <a:xfrm flipH="false" flipV="false" rot="0">
              <a:off x="0" y="0"/>
              <a:ext cx="1123425" cy="1196361"/>
            </a:xfrm>
            <a:custGeom>
              <a:avLst/>
              <a:gdLst/>
              <a:ahLst/>
              <a:cxnLst/>
              <a:rect r="r" b="b" t="t" l="l"/>
              <a:pathLst>
                <a:path h="1196361" w="1123425">
                  <a:moveTo>
                    <a:pt x="22748" y="0"/>
                  </a:moveTo>
                  <a:lnTo>
                    <a:pt x="1100677" y="0"/>
                  </a:lnTo>
                  <a:cubicBezTo>
                    <a:pt x="1106710" y="0"/>
                    <a:pt x="1112496" y="2397"/>
                    <a:pt x="1116762" y="6663"/>
                  </a:cubicBezTo>
                  <a:cubicBezTo>
                    <a:pt x="1121028" y="10929"/>
                    <a:pt x="1123425" y="16715"/>
                    <a:pt x="1123425" y="22748"/>
                  </a:cubicBezTo>
                  <a:lnTo>
                    <a:pt x="1123425" y="1173613"/>
                  </a:lnTo>
                  <a:cubicBezTo>
                    <a:pt x="1123425" y="1179646"/>
                    <a:pt x="1121028" y="1185432"/>
                    <a:pt x="1116762" y="1189698"/>
                  </a:cubicBezTo>
                  <a:cubicBezTo>
                    <a:pt x="1112496" y="1193964"/>
                    <a:pt x="1106710" y="1196361"/>
                    <a:pt x="1100677" y="1196361"/>
                  </a:cubicBezTo>
                  <a:lnTo>
                    <a:pt x="22748" y="1196361"/>
                  </a:lnTo>
                  <a:cubicBezTo>
                    <a:pt x="16715" y="1196361"/>
                    <a:pt x="10929" y="1193964"/>
                    <a:pt x="6663" y="1189698"/>
                  </a:cubicBezTo>
                  <a:cubicBezTo>
                    <a:pt x="2397" y="1185432"/>
                    <a:pt x="0" y="1179646"/>
                    <a:pt x="0" y="1173613"/>
                  </a:cubicBezTo>
                  <a:lnTo>
                    <a:pt x="0" y="22748"/>
                  </a:lnTo>
                  <a:cubicBezTo>
                    <a:pt x="0" y="16715"/>
                    <a:pt x="2397" y="10929"/>
                    <a:pt x="6663" y="6663"/>
                  </a:cubicBezTo>
                  <a:cubicBezTo>
                    <a:pt x="10929" y="2397"/>
                    <a:pt x="16715" y="0"/>
                    <a:pt x="22748" y="0"/>
                  </a:cubicBezTo>
                  <a:close/>
                </a:path>
              </a:pathLst>
            </a:custGeom>
            <a:solidFill>
              <a:srgbClr val="EFE1C8">
                <a:alpha val="44706"/>
              </a:srgbClr>
            </a:solidFill>
          </p:spPr>
        </p:sp>
        <p:sp>
          <p:nvSpPr>
            <p:cNvPr name="TextBox 5" id="5"/>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grpSp>
        <p:nvGrpSpPr>
          <p:cNvPr name="Group 6" id="6"/>
          <p:cNvGrpSpPr/>
          <p:nvPr/>
        </p:nvGrpSpPr>
        <p:grpSpPr>
          <a:xfrm rot="0">
            <a:off x="13484783" y="1028700"/>
            <a:ext cx="3241733" cy="3452195"/>
            <a:chOff x="0" y="0"/>
            <a:chExt cx="1123425" cy="1196361"/>
          </a:xfrm>
        </p:grpSpPr>
        <p:sp>
          <p:nvSpPr>
            <p:cNvPr name="Freeform 7" id="7"/>
            <p:cNvSpPr/>
            <p:nvPr/>
          </p:nvSpPr>
          <p:spPr>
            <a:xfrm flipH="false" flipV="false" rot="0">
              <a:off x="0" y="0"/>
              <a:ext cx="1123425" cy="1196361"/>
            </a:xfrm>
            <a:custGeom>
              <a:avLst/>
              <a:gdLst/>
              <a:ahLst/>
              <a:cxnLst/>
              <a:rect r="r" b="b" t="t" l="l"/>
              <a:pathLst>
                <a:path h="1196361" w="1123425">
                  <a:moveTo>
                    <a:pt x="22748" y="0"/>
                  </a:moveTo>
                  <a:lnTo>
                    <a:pt x="1100677" y="0"/>
                  </a:lnTo>
                  <a:cubicBezTo>
                    <a:pt x="1106710" y="0"/>
                    <a:pt x="1112496" y="2397"/>
                    <a:pt x="1116762" y="6663"/>
                  </a:cubicBezTo>
                  <a:cubicBezTo>
                    <a:pt x="1121028" y="10929"/>
                    <a:pt x="1123425" y="16715"/>
                    <a:pt x="1123425" y="22748"/>
                  </a:cubicBezTo>
                  <a:lnTo>
                    <a:pt x="1123425" y="1173613"/>
                  </a:lnTo>
                  <a:cubicBezTo>
                    <a:pt x="1123425" y="1179646"/>
                    <a:pt x="1121028" y="1185432"/>
                    <a:pt x="1116762" y="1189698"/>
                  </a:cubicBezTo>
                  <a:cubicBezTo>
                    <a:pt x="1112496" y="1193964"/>
                    <a:pt x="1106710" y="1196361"/>
                    <a:pt x="1100677" y="1196361"/>
                  </a:cubicBezTo>
                  <a:lnTo>
                    <a:pt x="22748" y="1196361"/>
                  </a:lnTo>
                  <a:cubicBezTo>
                    <a:pt x="16715" y="1196361"/>
                    <a:pt x="10929" y="1193964"/>
                    <a:pt x="6663" y="1189698"/>
                  </a:cubicBezTo>
                  <a:cubicBezTo>
                    <a:pt x="2397" y="1185432"/>
                    <a:pt x="0" y="1179646"/>
                    <a:pt x="0" y="1173613"/>
                  </a:cubicBezTo>
                  <a:lnTo>
                    <a:pt x="0" y="22748"/>
                  </a:lnTo>
                  <a:cubicBezTo>
                    <a:pt x="0" y="16715"/>
                    <a:pt x="2397" y="10929"/>
                    <a:pt x="6663" y="6663"/>
                  </a:cubicBezTo>
                  <a:cubicBezTo>
                    <a:pt x="10929" y="2397"/>
                    <a:pt x="16715" y="0"/>
                    <a:pt x="22748" y="0"/>
                  </a:cubicBezTo>
                  <a:close/>
                </a:path>
              </a:pathLst>
            </a:custGeom>
            <a:solidFill>
              <a:srgbClr val="F1DBB0">
                <a:alpha val="44706"/>
              </a:srgbClr>
            </a:solidFill>
          </p:spPr>
        </p:sp>
        <p:sp>
          <p:nvSpPr>
            <p:cNvPr name="TextBox 8" id="8"/>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sp>
        <p:nvSpPr>
          <p:cNvPr name="TextBox 9" id="9"/>
          <p:cNvSpPr txBox="true"/>
          <p:nvPr/>
        </p:nvSpPr>
        <p:spPr>
          <a:xfrm rot="0">
            <a:off x="13685937" y="1413616"/>
            <a:ext cx="2877719" cy="2634738"/>
          </a:xfrm>
          <a:prstGeom prst="rect">
            <a:avLst/>
          </a:prstGeom>
        </p:spPr>
        <p:txBody>
          <a:bodyPr anchor="t" rtlCol="false" tIns="0" lIns="0" bIns="0" rIns="0">
            <a:spAutoFit/>
          </a:bodyPr>
          <a:lstStyle/>
          <a:p>
            <a:pPr marL="272300" indent="-136150" lvl="1">
              <a:lnSpc>
                <a:spcPts val="1929"/>
              </a:lnSpc>
              <a:buFont typeface="Arial"/>
              <a:buChar char="•"/>
            </a:pPr>
            <a:r>
              <a:rPr lang="en-US" sz="1261" spc="-128">
                <a:solidFill>
                  <a:srgbClr val="4D3602"/>
                </a:solidFill>
                <a:latin typeface="Canva Sans"/>
              </a:rPr>
              <a:t>Nous avons besoin de ton aide pour reconnaître et admettre notre besoin de complémentarité. </a:t>
            </a:r>
          </a:p>
          <a:p>
            <a:pPr marL="272300" indent="-136150" lvl="1">
              <a:lnSpc>
                <a:spcPts val="1929"/>
              </a:lnSpc>
              <a:buFont typeface="Arial"/>
              <a:buChar char="•"/>
            </a:pPr>
            <a:r>
              <a:rPr lang="en-US" sz="1261" spc="-128">
                <a:solidFill>
                  <a:srgbClr val="4D3602"/>
                </a:solidFill>
                <a:latin typeface="Canva Sans"/>
              </a:rPr>
              <a:t>Nous sommes désolés lorsque, par orgueil et égoïsme, nous avons méprisé les autres et nous sommes élevés au-dessus d'eux.</a:t>
            </a:r>
          </a:p>
          <a:p>
            <a:pPr marL="272300" indent="-136150" lvl="1">
              <a:lnSpc>
                <a:spcPts val="1929"/>
              </a:lnSpc>
              <a:buFont typeface="Arial"/>
              <a:buChar char="•"/>
            </a:pPr>
            <a:r>
              <a:rPr lang="en-US" sz="1261" spc="-128">
                <a:solidFill>
                  <a:srgbClr val="4D3602"/>
                </a:solidFill>
                <a:latin typeface="Canva Sans"/>
              </a:rPr>
              <a:t>Nous avons eu tort de ne pas considérer les autres comme un complément, de ne pas les encourager et les soutenir et de ne pas être un complément pour eux.</a:t>
            </a:r>
          </a:p>
          <a:p>
            <a:pPr>
              <a:lnSpc>
                <a:spcPts val="1929"/>
              </a:lnSpc>
            </a:pPr>
          </a:p>
        </p:txBody>
      </p:sp>
      <p:sp>
        <p:nvSpPr>
          <p:cNvPr name="Freeform 10" id="10"/>
          <p:cNvSpPr/>
          <p:nvPr/>
        </p:nvSpPr>
        <p:spPr>
          <a:xfrm flipH="false" flipV="false" rot="126295">
            <a:off x="5821874" y="7953777"/>
            <a:ext cx="8095258" cy="3420247"/>
          </a:xfrm>
          <a:custGeom>
            <a:avLst/>
            <a:gdLst/>
            <a:ahLst/>
            <a:cxnLst/>
            <a:rect r="r" b="b" t="t" l="l"/>
            <a:pathLst>
              <a:path h="3420247" w="8095258">
                <a:moveTo>
                  <a:pt x="0" y="0"/>
                </a:moveTo>
                <a:lnTo>
                  <a:pt x="8095259" y="0"/>
                </a:lnTo>
                <a:lnTo>
                  <a:pt x="8095259" y="3420247"/>
                </a:lnTo>
                <a:lnTo>
                  <a:pt x="0" y="3420247"/>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10072635" y="4644172"/>
            <a:ext cx="3241733" cy="4238833"/>
            <a:chOff x="0" y="0"/>
            <a:chExt cx="1123425" cy="1468971"/>
          </a:xfrm>
        </p:grpSpPr>
        <p:sp>
          <p:nvSpPr>
            <p:cNvPr name="Freeform 12" id="12"/>
            <p:cNvSpPr/>
            <p:nvPr/>
          </p:nvSpPr>
          <p:spPr>
            <a:xfrm flipH="false" flipV="false" rot="0">
              <a:off x="0" y="0"/>
              <a:ext cx="1123425" cy="1468971"/>
            </a:xfrm>
            <a:custGeom>
              <a:avLst/>
              <a:gdLst/>
              <a:ahLst/>
              <a:cxnLst/>
              <a:rect r="r" b="b" t="t" l="l"/>
              <a:pathLst>
                <a:path h="1468971" w="1123425">
                  <a:moveTo>
                    <a:pt x="22748" y="0"/>
                  </a:moveTo>
                  <a:lnTo>
                    <a:pt x="1100677" y="0"/>
                  </a:lnTo>
                  <a:cubicBezTo>
                    <a:pt x="1106710" y="0"/>
                    <a:pt x="1112496" y="2397"/>
                    <a:pt x="1116762" y="6663"/>
                  </a:cubicBezTo>
                  <a:cubicBezTo>
                    <a:pt x="1121028" y="10929"/>
                    <a:pt x="1123425" y="16715"/>
                    <a:pt x="1123425" y="22748"/>
                  </a:cubicBezTo>
                  <a:lnTo>
                    <a:pt x="1123425" y="1446223"/>
                  </a:lnTo>
                  <a:cubicBezTo>
                    <a:pt x="1123425" y="1452256"/>
                    <a:pt x="1121028" y="1458042"/>
                    <a:pt x="1116762" y="1462308"/>
                  </a:cubicBezTo>
                  <a:cubicBezTo>
                    <a:pt x="1112496" y="1466574"/>
                    <a:pt x="1106710" y="1468971"/>
                    <a:pt x="1100677" y="1468971"/>
                  </a:cubicBezTo>
                  <a:lnTo>
                    <a:pt x="22748" y="1468971"/>
                  </a:lnTo>
                  <a:cubicBezTo>
                    <a:pt x="16715" y="1468971"/>
                    <a:pt x="10929" y="1466574"/>
                    <a:pt x="6663" y="1462308"/>
                  </a:cubicBezTo>
                  <a:cubicBezTo>
                    <a:pt x="2397" y="1458042"/>
                    <a:pt x="0" y="1452256"/>
                    <a:pt x="0" y="1446223"/>
                  </a:cubicBezTo>
                  <a:lnTo>
                    <a:pt x="0" y="22748"/>
                  </a:lnTo>
                  <a:cubicBezTo>
                    <a:pt x="0" y="16715"/>
                    <a:pt x="2397" y="10929"/>
                    <a:pt x="6663" y="6663"/>
                  </a:cubicBezTo>
                  <a:cubicBezTo>
                    <a:pt x="10929" y="2397"/>
                    <a:pt x="16715" y="0"/>
                    <a:pt x="22748" y="0"/>
                  </a:cubicBezTo>
                  <a:close/>
                </a:path>
              </a:pathLst>
            </a:custGeom>
            <a:solidFill>
              <a:srgbClr val="F1D399">
                <a:alpha val="44706"/>
              </a:srgbClr>
            </a:solidFill>
          </p:spPr>
        </p:sp>
        <p:sp>
          <p:nvSpPr>
            <p:cNvPr name="TextBox 13" id="13"/>
            <p:cNvSpPr txBox="true"/>
            <p:nvPr/>
          </p:nvSpPr>
          <p:spPr>
            <a:xfrm>
              <a:off x="0" y="-28575"/>
              <a:ext cx="1123425" cy="1497546"/>
            </a:xfrm>
            <a:prstGeom prst="rect">
              <a:avLst/>
            </a:prstGeom>
          </p:spPr>
          <p:txBody>
            <a:bodyPr anchor="ctr" rtlCol="false" tIns="43987" lIns="43987" bIns="43987" rIns="43987"/>
            <a:lstStyle/>
            <a:p>
              <a:pPr algn="ctr">
                <a:lnSpc>
                  <a:spcPts val="1745"/>
                </a:lnSpc>
              </a:pPr>
            </a:p>
          </p:txBody>
        </p:sp>
      </p:grpSp>
      <p:sp>
        <p:nvSpPr>
          <p:cNvPr name="TextBox 14" id="14"/>
          <p:cNvSpPr txBox="true"/>
          <p:nvPr/>
        </p:nvSpPr>
        <p:spPr>
          <a:xfrm rot="0">
            <a:off x="10222536" y="1464596"/>
            <a:ext cx="2685637" cy="2740761"/>
          </a:xfrm>
          <a:prstGeom prst="rect">
            <a:avLst/>
          </a:prstGeom>
        </p:spPr>
        <p:txBody>
          <a:bodyPr anchor="t" rtlCol="false" tIns="0" lIns="0" bIns="0" rIns="0">
            <a:spAutoFit/>
          </a:bodyPr>
          <a:lstStyle/>
          <a:p>
            <a:pPr marL="272003" indent="-136002" lvl="1">
              <a:lnSpc>
                <a:spcPts val="1877"/>
              </a:lnSpc>
              <a:buFont typeface="Arial"/>
              <a:buChar char="•"/>
            </a:pPr>
            <a:r>
              <a:rPr lang="en-US" sz="1259" spc="-123">
                <a:solidFill>
                  <a:srgbClr val="4D3602"/>
                </a:solidFill>
                <a:latin typeface="Canva Sans"/>
              </a:rPr>
              <a:t>Merci pour les dons, les talents et les missions des autres, que nous puissions nous compléter les uns les autres. </a:t>
            </a:r>
          </a:p>
          <a:p>
            <a:pPr marL="272003" indent="-136002" lvl="1">
              <a:lnSpc>
                <a:spcPts val="1877"/>
              </a:lnSpc>
              <a:buFont typeface="Arial"/>
              <a:buChar char="•"/>
            </a:pPr>
            <a:r>
              <a:rPr lang="en-US" sz="1259" spc="-123">
                <a:solidFill>
                  <a:srgbClr val="4D3602"/>
                </a:solidFill>
                <a:latin typeface="Canva Sans"/>
              </a:rPr>
              <a:t>Merci de m'avoir donné un besoin de complémentarité et de me donner une complémentarité.</a:t>
            </a:r>
          </a:p>
          <a:p>
            <a:pPr marL="272003" indent="-136002" lvl="1">
              <a:lnSpc>
                <a:spcPts val="1877"/>
              </a:lnSpc>
              <a:buFont typeface="Arial"/>
              <a:buChar char="•"/>
            </a:pPr>
            <a:r>
              <a:rPr lang="en-US" sz="1259" spc="-123">
                <a:solidFill>
                  <a:srgbClr val="4D3602"/>
                </a:solidFill>
                <a:latin typeface="Canva Sans"/>
              </a:rPr>
              <a:t>Merci de m'avoir donné une mission propre, clairement délimitée, et de ne pas me demander d'en remplir d'autres.</a:t>
            </a:r>
          </a:p>
          <a:p>
            <a:pPr>
              <a:lnSpc>
                <a:spcPts val="1877"/>
              </a:lnSpc>
            </a:pPr>
          </a:p>
        </p:txBody>
      </p:sp>
      <p:grpSp>
        <p:nvGrpSpPr>
          <p:cNvPr name="Group 15" id="15"/>
          <p:cNvGrpSpPr/>
          <p:nvPr/>
        </p:nvGrpSpPr>
        <p:grpSpPr>
          <a:xfrm rot="0">
            <a:off x="13484783" y="4644172"/>
            <a:ext cx="3241733" cy="4238833"/>
            <a:chOff x="0" y="0"/>
            <a:chExt cx="1123425" cy="1468971"/>
          </a:xfrm>
        </p:grpSpPr>
        <p:sp>
          <p:nvSpPr>
            <p:cNvPr name="Freeform 16" id="16"/>
            <p:cNvSpPr/>
            <p:nvPr/>
          </p:nvSpPr>
          <p:spPr>
            <a:xfrm flipH="false" flipV="false" rot="0">
              <a:off x="0" y="0"/>
              <a:ext cx="1123425" cy="1468971"/>
            </a:xfrm>
            <a:custGeom>
              <a:avLst/>
              <a:gdLst/>
              <a:ahLst/>
              <a:cxnLst/>
              <a:rect r="r" b="b" t="t" l="l"/>
              <a:pathLst>
                <a:path h="1468971" w="1123425">
                  <a:moveTo>
                    <a:pt x="22748" y="0"/>
                  </a:moveTo>
                  <a:lnTo>
                    <a:pt x="1100677" y="0"/>
                  </a:lnTo>
                  <a:cubicBezTo>
                    <a:pt x="1106710" y="0"/>
                    <a:pt x="1112496" y="2397"/>
                    <a:pt x="1116762" y="6663"/>
                  </a:cubicBezTo>
                  <a:cubicBezTo>
                    <a:pt x="1121028" y="10929"/>
                    <a:pt x="1123425" y="16715"/>
                    <a:pt x="1123425" y="22748"/>
                  </a:cubicBezTo>
                  <a:lnTo>
                    <a:pt x="1123425" y="1446223"/>
                  </a:lnTo>
                  <a:cubicBezTo>
                    <a:pt x="1123425" y="1452256"/>
                    <a:pt x="1121028" y="1458042"/>
                    <a:pt x="1116762" y="1462308"/>
                  </a:cubicBezTo>
                  <a:cubicBezTo>
                    <a:pt x="1112496" y="1466574"/>
                    <a:pt x="1106710" y="1468971"/>
                    <a:pt x="1100677" y="1468971"/>
                  </a:cubicBezTo>
                  <a:lnTo>
                    <a:pt x="22748" y="1468971"/>
                  </a:lnTo>
                  <a:cubicBezTo>
                    <a:pt x="16715" y="1468971"/>
                    <a:pt x="10929" y="1466574"/>
                    <a:pt x="6663" y="1462308"/>
                  </a:cubicBezTo>
                  <a:cubicBezTo>
                    <a:pt x="2397" y="1458042"/>
                    <a:pt x="0" y="1452256"/>
                    <a:pt x="0" y="1446223"/>
                  </a:cubicBezTo>
                  <a:lnTo>
                    <a:pt x="0" y="22748"/>
                  </a:lnTo>
                  <a:cubicBezTo>
                    <a:pt x="0" y="16715"/>
                    <a:pt x="2397" y="10929"/>
                    <a:pt x="6663" y="6663"/>
                  </a:cubicBezTo>
                  <a:cubicBezTo>
                    <a:pt x="10929" y="2397"/>
                    <a:pt x="16715" y="0"/>
                    <a:pt x="22748" y="0"/>
                  </a:cubicBezTo>
                  <a:close/>
                </a:path>
              </a:pathLst>
            </a:custGeom>
            <a:solidFill>
              <a:srgbClr val="F8CD7A">
                <a:alpha val="44706"/>
              </a:srgbClr>
            </a:solidFill>
          </p:spPr>
        </p:sp>
        <p:sp>
          <p:nvSpPr>
            <p:cNvPr name="TextBox 17" id="17"/>
            <p:cNvSpPr txBox="true"/>
            <p:nvPr/>
          </p:nvSpPr>
          <p:spPr>
            <a:xfrm>
              <a:off x="0" y="-28575"/>
              <a:ext cx="1123425" cy="1497546"/>
            </a:xfrm>
            <a:prstGeom prst="rect">
              <a:avLst/>
            </a:prstGeom>
          </p:spPr>
          <p:txBody>
            <a:bodyPr anchor="ctr" rtlCol="false" tIns="43987" lIns="43987" bIns="43987" rIns="43987"/>
            <a:lstStyle/>
            <a:p>
              <a:pPr algn="ctr">
                <a:lnSpc>
                  <a:spcPts val="1745"/>
                </a:lnSpc>
              </a:pPr>
            </a:p>
          </p:txBody>
        </p:sp>
      </p:grpSp>
      <p:sp>
        <p:nvSpPr>
          <p:cNvPr name="TextBox 18" id="18"/>
          <p:cNvSpPr txBox="true"/>
          <p:nvPr/>
        </p:nvSpPr>
        <p:spPr>
          <a:xfrm rot="0">
            <a:off x="10244266" y="5273901"/>
            <a:ext cx="2812401" cy="3117991"/>
          </a:xfrm>
          <a:prstGeom prst="rect">
            <a:avLst/>
          </a:prstGeom>
        </p:spPr>
        <p:txBody>
          <a:bodyPr anchor="t" rtlCol="false" tIns="0" lIns="0" bIns="0" rIns="0">
            <a:spAutoFit/>
          </a:bodyPr>
          <a:lstStyle/>
          <a:p>
            <a:pPr marL="272003" indent="-136002" lvl="1">
              <a:lnSpc>
                <a:spcPts val="1902"/>
              </a:lnSpc>
              <a:buFont typeface="Arial"/>
              <a:buChar char="•"/>
            </a:pPr>
            <a:r>
              <a:rPr lang="en-US" sz="1259" spc="-123">
                <a:solidFill>
                  <a:srgbClr val="4D3602"/>
                </a:solidFill>
                <a:latin typeface="Canva Sans"/>
              </a:rPr>
              <a:t>Nous demandons ton aide dans le processus de changement de mentalité. Montre-nous comment nous pouvons être un complément pour les autres.</a:t>
            </a:r>
          </a:p>
          <a:p>
            <a:pPr marL="272003" indent="-136002" lvl="1">
              <a:lnSpc>
                <a:spcPts val="1902"/>
              </a:lnSpc>
              <a:buFont typeface="Arial"/>
              <a:buChar char="•"/>
            </a:pPr>
            <a:r>
              <a:rPr lang="en-US" sz="1259" spc="-123">
                <a:solidFill>
                  <a:srgbClr val="4D3602"/>
                </a:solidFill>
                <a:latin typeface="Canva Sans"/>
              </a:rPr>
              <a:t>Nous demandons que tu couvres les autres (personnes/services) de bénédictions et qu'ils soient à l'aise en toutes choses.</a:t>
            </a:r>
          </a:p>
          <a:p>
            <a:pPr marL="272003" indent="-136002" lvl="1">
              <a:lnSpc>
                <a:spcPts val="1902"/>
              </a:lnSpc>
              <a:buFont typeface="Arial"/>
              <a:buChar char="•"/>
            </a:pPr>
            <a:r>
              <a:rPr lang="en-US" sz="1259" spc="-123">
                <a:solidFill>
                  <a:srgbClr val="4D3602"/>
                </a:solidFill>
                <a:latin typeface="Canva Sans"/>
              </a:rPr>
              <a:t>Nous demandons le courage de soutenir les autres de manière pratique dans leur ministère, même s'il est différent du nôtre.</a:t>
            </a:r>
          </a:p>
          <a:p>
            <a:pPr>
              <a:lnSpc>
                <a:spcPts val="1902"/>
              </a:lnSpc>
            </a:pPr>
          </a:p>
        </p:txBody>
      </p:sp>
      <p:sp>
        <p:nvSpPr>
          <p:cNvPr name="TextBox 19" id="19"/>
          <p:cNvSpPr txBox="true"/>
          <p:nvPr/>
        </p:nvSpPr>
        <p:spPr>
          <a:xfrm rot="0">
            <a:off x="13731762" y="5302476"/>
            <a:ext cx="2786068" cy="3148034"/>
          </a:xfrm>
          <a:prstGeom prst="rect">
            <a:avLst/>
          </a:prstGeom>
        </p:spPr>
        <p:txBody>
          <a:bodyPr anchor="t" rtlCol="false" tIns="0" lIns="0" bIns="0" rIns="0">
            <a:spAutoFit/>
          </a:bodyPr>
          <a:lstStyle/>
          <a:p>
            <a:pPr algn="just">
              <a:lnSpc>
                <a:spcPts val="1612"/>
              </a:lnSpc>
            </a:pPr>
            <a:r>
              <a:rPr lang="en-US" sz="1259" spc="-128">
                <a:solidFill>
                  <a:srgbClr val="4D3602"/>
                </a:solidFill>
                <a:latin typeface="Canva Sans"/>
              </a:rPr>
              <a:t>Père, je te remercie de nous permettre de reconnaître en toi qu'il est bon d'avoir besoin de complémentarité et que ce n'est qu'ensemble que nous pouvons te refléter. </a:t>
            </a:r>
          </a:p>
          <a:p>
            <a:pPr algn="just">
              <a:lnSpc>
                <a:spcPts val="1612"/>
              </a:lnSpc>
            </a:pPr>
            <a:r>
              <a:rPr lang="en-US" sz="1259" spc="-128">
                <a:solidFill>
                  <a:srgbClr val="4D3602"/>
                </a:solidFill>
                <a:latin typeface="Canva Sans"/>
              </a:rPr>
              <a:t>Jésus, je me suis souvent élevé au-dessus des autres, je les ai méprisés et je ne les ai pas encouragés ; j'en suis désolé, je te demande pardon. </a:t>
            </a:r>
          </a:p>
          <a:p>
            <a:pPr algn="just">
              <a:lnSpc>
                <a:spcPts val="1612"/>
              </a:lnSpc>
            </a:pPr>
            <a:r>
              <a:rPr lang="en-US" sz="1259" spc="-128">
                <a:solidFill>
                  <a:srgbClr val="4D3602"/>
                </a:solidFill>
                <a:latin typeface="Canva Sans"/>
              </a:rPr>
              <a:t>Esprit Saint, j'ai besoin de ton aide pour me débarrasser de mon orgueil et de mon égoïsme. Aide-moi à voir les autres avec les yeux de Dieu, montre-moi tes bons plans pour les autres et comment je peux être une bénédiction pour eux. Aide-moi à être ton témoin. Amen.</a:t>
            </a:r>
          </a:p>
          <a:p>
            <a:pPr algn="just">
              <a:lnSpc>
                <a:spcPts val="1612"/>
              </a:lnSpc>
            </a:pPr>
          </a:p>
        </p:txBody>
      </p:sp>
      <p:sp>
        <p:nvSpPr>
          <p:cNvPr name="TextBox 20" id="20"/>
          <p:cNvSpPr txBox="true"/>
          <p:nvPr/>
        </p:nvSpPr>
        <p:spPr>
          <a:xfrm rot="0">
            <a:off x="10220635" y="1130616"/>
            <a:ext cx="2859663" cy="271480"/>
          </a:xfrm>
          <a:prstGeom prst="rect">
            <a:avLst/>
          </a:prstGeom>
        </p:spPr>
        <p:txBody>
          <a:bodyPr anchor="t" rtlCol="false" tIns="0" lIns="0" bIns="0" rIns="0">
            <a:spAutoFit/>
          </a:bodyPr>
          <a:lstStyle/>
          <a:p>
            <a:pPr>
              <a:lnSpc>
                <a:spcPts val="2244"/>
              </a:lnSpc>
            </a:pPr>
            <a:r>
              <a:rPr lang="en-US" sz="1603">
                <a:solidFill>
                  <a:srgbClr val="C78C49"/>
                </a:solidFill>
                <a:latin typeface="Canva Sans Bold"/>
              </a:rPr>
              <a:t>Louanges et remerciements</a:t>
            </a:r>
          </a:p>
        </p:txBody>
      </p:sp>
      <p:sp>
        <p:nvSpPr>
          <p:cNvPr name="TextBox 21" id="21"/>
          <p:cNvSpPr txBox="true"/>
          <p:nvPr/>
        </p:nvSpPr>
        <p:spPr>
          <a:xfrm rot="0">
            <a:off x="13998448" y="1111707"/>
            <a:ext cx="2534503" cy="271480"/>
          </a:xfrm>
          <a:prstGeom prst="rect">
            <a:avLst/>
          </a:prstGeom>
        </p:spPr>
        <p:txBody>
          <a:bodyPr anchor="t" rtlCol="false" tIns="0" lIns="0" bIns="0" rIns="0">
            <a:spAutoFit/>
          </a:bodyPr>
          <a:lstStyle/>
          <a:p>
            <a:pPr algn="r">
              <a:lnSpc>
                <a:spcPts val="2244"/>
              </a:lnSpc>
            </a:pPr>
            <a:r>
              <a:rPr lang="en-US" sz="1603">
                <a:solidFill>
                  <a:srgbClr val="C78C49"/>
                </a:solidFill>
                <a:latin typeface="Canva Sans Bold"/>
              </a:rPr>
              <a:t>Repentance</a:t>
            </a:r>
          </a:p>
        </p:txBody>
      </p:sp>
      <p:sp>
        <p:nvSpPr>
          <p:cNvPr name="TextBox 22" id="22"/>
          <p:cNvSpPr txBox="true"/>
          <p:nvPr/>
        </p:nvSpPr>
        <p:spPr>
          <a:xfrm rot="0">
            <a:off x="13355911" y="4760627"/>
            <a:ext cx="3177039" cy="271480"/>
          </a:xfrm>
          <a:prstGeom prst="rect">
            <a:avLst/>
          </a:prstGeom>
        </p:spPr>
        <p:txBody>
          <a:bodyPr anchor="t" rtlCol="false" tIns="0" lIns="0" bIns="0" rIns="0">
            <a:spAutoFit/>
          </a:bodyPr>
          <a:lstStyle/>
          <a:p>
            <a:pPr algn="r">
              <a:lnSpc>
                <a:spcPts val="2244"/>
              </a:lnSpc>
            </a:pPr>
            <a:r>
              <a:rPr lang="en-US" sz="1603">
                <a:solidFill>
                  <a:srgbClr val="C78C49"/>
                </a:solidFill>
                <a:latin typeface="Canva Sans Bold"/>
              </a:rPr>
              <a:t>Je pourrais prier ainsi</a:t>
            </a:r>
          </a:p>
        </p:txBody>
      </p:sp>
      <p:sp>
        <p:nvSpPr>
          <p:cNvPr name="TextBox 23" id="23"/>
          <p:cNvSpPr txBox="true"/>
          <p:nvPr/>
        </p:nvSpPr>
        <p:spPr>
          <a:xfrm rot="0">
            <a:off x="10222536" y="4760627"/>
            <a:ext cx="3177039" cy="271480"/>
          </a:xfrm>
          <a:prstGeom prst="rect">
            <a:avLst/>
          </a:prstGeom>
        </p:spPr>
        <p:txBody>
          <a:bodyPr anchor="t" rtlCol="false" tIns="0" lIns="0" bIns="0" rIns="0">
            <a:spAutoFit/>
          </a:bodyPr>
          <a:lstStyle/>
          <a:p>
            <a:pPr>
              <a:lnSpc>
                <a:spcPts val="2244"/>
              </a:lnSpc>
            </a:pPr>
            <a:r>
              <a:rPr lang="en-US" sz="1603">
                <a:solidFill>
                  <a:srgbClr val="C78C49"/>
                </a:solidFill>
                <a:latin typeface="Canva Sans Bold"/>
              </a:rPr>
              <a:t>Intercession</a:t>
            </a:r>
          </a:p>
        </p:txBody>
      </p:sp>
      <p:sp>
        <p:nvSpPr>
          <p:cNvPr name="Freeform 24" id="24"/>
          <p:cNvSpPr/>
          <p:nvPr/>
        </p:nvSpPr>
        <p:spPr>
          <a:xfrm flipH="false" flipV="false" rot="-1301328">
            <a:off x="13533804" y="7368021"/>
            <a:ext cx="7450992" cy="3148044"/>
          </a:xfrm>
          <a:custGeom>
            <a:avLst/>
            <a:gdLst/>
            <a:ahLst/>
            <a:cxnLst/>
            <a:rect r="r" b="b" t="t" l="l"/>
            <a:pathLst>
              <a:path h="3148044" w="7450992">
                <a:moveTo>
                  <a:pt x="0" y="0"/>
                </a:moveTo>
                <a:lnTo>
                  <a:pt x="7450992" y="0"/>
                </a:lnTo>
                <a:lnTo>
                  <a:pt x="7450992" y="3148044"/>
                </a:lnTo>
                <a:lnTo>
                  <a:pt x="0" y="31480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1421350">
            <a:off x="-1277061" y="8227693"/>
            <a:ext cx="7957341" cy="3361977"/>
          </a:xfrm>
          <a:custGeom>
            <a:avLst/>
            <a:gdLst/>
            <a:ahLst/>
            <a:cxnLst/>
            <a:rect r="r" b="b" t="t" l="l"/>
            <a:pathLst>
              <a:path h="3361977" w="7957341">
                <a:moveTo>
                  <a:pt x="0" y="0"/>
                </a:moveTo>
                <a:lnTo>
                  <a:pt x="7957340" y="0"/>
                </a:lnTo>
                <a:lnTo>
                  <a:pt x="7957340" y="3361976"/>
                </a:lnTo>
                <a:lnTo>
                  <a:pt x="0" y="33619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6" id="26"/>
          <p:cNvSpPr/>
          <p:nvPr/>
        </p:nvSpPr>
        <p:spPr>
          <a:xfrm flipH="false" flipV="false" rot="1194577">
            <a:off x="-1226073" y="7469209"/>
            <a:ext cx="7589776" cy="3206680"/>
          </a:xfrm>
          <a:custGeom>
            <a:avLst/>
            <a:gdLst/>
            <a:ahLst/>
            <a:cxnLst/>
            <a:rect r="r" b="b" t="t" l="l"/>
            <a:pathLst>
              <a:path h="3206680" w="7589776">
                <a:moveTo>
                  <a:pt x="0" y="0"/>
                </a:moveTo>
                <a:lnTo>
                  <a:pt x="7589776" y="0"/>
                </a:lnTo>
                <a:lnTo>
                  <a:pt x="7589776" y="3206681"/>
                </a:lnTo>
                <a:lnTo>
                  <a:pt x="0" y="3206681"/>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grpSp>
        <p:nvGrpSpPr>
          <p:cNvPr name="Group 27" id="27"/>
          <p:cNvGrpSpPr/>
          <p:nvPr/>
        </p:nvGrpSpPr>
        <p:grpSpPr>
          <a:xfrm rot="0">
            <a:off x="12776767" y="3858086"/>
            <a:ext cx="1245617" cy="1245617"/>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9" id="29"/>
            <p:cNvSpPr txBox="true"/>
            <p:nvPr/>
          </p:nvSpPr>
          <p:spPr>
            <a:xfrm>
              <a:off x="76200" y="47625"/>
              <a:ext cx="660400" cy="688975"/>
            </a:xfrm>
            <a:prstGeom prst="rect">
              <a:avLst/>
            </a:prstGeom>
          </p:spPr>
          <p:txBody>
            <a:bodyPr anchor="ctr" rtlCol="false" tIns="64425" lIns="64425" bIns="64425" rIns="64425"/>
            <a:lstStyle/>
            <a:p>
              <a:pPr algn="ctr">
                <a:lnSpc>
                  <a:spcPts val="1745"/>
                </a:lnSpc>
              </a:pPr>
            </a:p>
          </p:txBody>
        </p:sp>
      </p:grpSp>
      <p:sp>
        <p:nvSpPr>
          <p:cNvPr name="Freeform 30" id="30"/>
          <p:cNvSpPr/>
          <p:nvPr/>
        </p:nvSpPr>
        <p:spPr>
          <a:xfrm flipH="false" flipV="false" rot="0">
            <a:off x="13002580" y="4071093"/>
            <a:ext cx="793991" cy="819603"/>
          </a:xfrm>
          <a:custGeom>
            <a:avLst/>
            <a:gdLst/>
            <a:ahLst/>
            <a:cxnLst/>
            <a:rect r="r" b="b" t="t" l="l"/>
            <a:pathLst>
              <a:path h="819603" w="793991">
                <a:moveTo>
                  <a:pt x="0" y="0"/>
                </a:moveTo>
                <a:lnTo>
                  <a:pt x="793991" y="0"/>
                </a:lnTo>
                <a:lnTo>
                  <a:pt x="793991" y="819603"/>
                </a:lnTo>
                <a:lnTo>
                  <a:pt x="0" y="81960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31" id="31"/>
          <p:cNvSpPr/>
          <p:nvPr/>
        </p:nvSpPr>
        <p:spPr>
          <a:xfrm flipH="false" flipV="false" rot="1194577">
            <a:off x="-2091095" y="6131713"/>
            <a:ext cx="8862621" cy="3744457"/>
          </a:xfrm>
          <a:custGeom>
            <a:avLst/>
            <a:gdLst/>
            <a:ahLst/>
            <a:cxnLst/>
            <a:rect r="r" b="b" t="t" l="l"/>
            <a:pathLst>
              <a:path h="3744457" w="8862621">
                <a:moveTo>
                  <a:pt x="0" y="0"/>
                </a:moveTo>
                <a:lnTo>
                  <a:pt x="8862621" y="0"/>
                </a:lnTo>
                <a:lnTo>
                  <a:pt x="8862621" y="3744457"/>
                </a:lnTo>
                <a:lnTo>
                  <a:pt x="0" y="3744457"/>
                </a:lnTo>
                <a:lnTo>
                  <a:pt x="0"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Freeform 32" id="32"/>
          <p:cNvSpPr/>
          <p:nvPr/>
        </p:nvSpPr>
        <p:spPr>
          <a:xfrm flipH="true" flipV="false" rot="-1439597">
            <a:off x="12661475" y="5295188"/>
            <a:ext cx="8862621" cy="3744457"/>
          </a:xfrm>
          <a:custGeom>
            <a:avLst/>
            <a:gdLst/>
            <a:ahLst/>
            <a:cxnLst/>
            <a:rect r="r" b="b" t="t" l="l"/>
            <a:pathLst>
              <a:path h="3744457" w="8862621">
                <a:moveTo>
                  <a:pt x="8862621" y="0"/>
                </a:moveTo>
                <a:lnTo>
                  <a:pt x="0" y="0"/>
                </a:lnTo>
                <a:lnTo>
                  <a:pt x="0" y="3744458"/>
                </a:lnTo>
                <a:lnTo>
                  <a:pt x="8862621" y="3744458"/>
                </a:lnTo>
                <a:lnTo>
                  <a:pt x="8862621" y="0"/>
                </a:lnTo>
                <a:close/>
              </a:path>
            </a:pathLst>
          </a:custGeom>
          <a:blipFill>
            <a:blip r:embed="rId4">
              <a:alphaModFix amt="18999"/>
              <a:extLst>
                <a:ext uri="{96DAC541-7B7A-43D3-8B79-37D633B846F1}">
                  <asvg:svgBlip xmlns:asvg="http://schemas.microsoft.com/office/drawing/2016/SVG/main" r:embed="rId5"/>
                </a:ext>
              </a:extLst>
            </a:blip>
            <a:stretch>
              <a:fillRect l="0" t="0" r="0" b="0"/>
            </a:stretch>
          </a:blipFill>
        </p:spPr>
      </p:sp>
      <p:sp>
        <p:nvSpPr>
          <p:cNvPr name="TextBox 33" id="33"/>
          <p:cNvSpPr txBox="true"/>
          <p:nvPr/>
        </p:nvSpPr>
        <p:spPr>
          <a:xfrm rot="0">
            <a:off x="845770" y="3782922"/>
            <a:ext cx="8645840" cy="1636775"/>
          </a:xfrm>
          <a:prstGeom prst="rect">
            <a:avLst/>
          </a:prstGeom>
        </p:spPr>
        <p:txBody>
          <a:bodyPr anchor="t" rtlCol="false" tIns="0" lIns="0" bIns="0" rIns="0">
            <a:spAutoFit/>
          </a:bodyPr>
          <a:lstStyle/>
          <a:p>
            <a:pPr algn="ctr">
              <a:lnSpc>
                <a:spcPts val="6744"/>
              </a:lnSpc>
            </a:pPr>
            <a:r>
              <a:rPr lang="en-US" sz="4817">
                <a:solidFill>
                  <a:srgbClr val="000000"/>
                </a:solidFill>
                <a:latin typeface="Canva Sans Bold"/>
              </a:rPr>
              <a:t>La mission de Dieu … nous l’accomplissons ensemble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178129" y="1263619"/>
            <a:ext cx="3031937" cy="3228778"/>
            <a:chOff x="0" y="0"/>
            <a:chExt cx="1123425" cy="1196361"/>
          </a:xfrm>
        </p:grpSpPr>
        <p:sp>
          <p:nvSpPr>
            <p:cNvPr name="Freeform 3" id="3"/>
            <p:cNvSpPr/>
            <p:nvPr/>
          </p:nvSpPr>
          <p:spPr>
            <a:xfrm flipH="false" flipV="false" rot="0">
              <a:off x="0" y="0"/>
              <a:ext cx="1123425" cy="1196361"/>
            </a:xfrm>
            <a:custGeom>
              <a:avLst/>
              <a:gdLst/>
              <a:ahLst/>
              <a:cxnLst/>
              <a:rect r="r" b="b" t="t" l="l"/>
              <a:pathLst>
                <a:path h="1196361" w="1123425">
                  <a:moveTo>
                    <a:pt x="24322" y="0"/>
                  </a:moveTo>
                  <a:lnTo>
                    <a:pt x="1099103" y="0"/>
                  </a:lnTo>
                  <a:cubicBezTo>
                    <a:pt x="1112536" y="0"/>
                    <a:pt x="1123425" y="10889"/>
                    <a:pt x="1123425" y="24322"/>
                  </a:cubicBezTo>
                  <a:lnTo>
                    <a:pt x="1123425" y="1172039"/>
                  </a:lnTo>
                  <a:cubicBezTo>
                    <a:pt x="1123425" y="1185471"/>
                    <a:pt x="1112536" y="1196361"/>
                    <a:pt x="1099103" y="1196361"/>
                  </a:cubicBezTo>
                  <a:lnTo>
                    <a:pt x="24322" y="1196361"/>
                  </a:lnTo>
                  <a:cubicBezTo>
                    <a:pt x="10889" y="1196361"/>
                    <a:pt x="0" y="1185471"/>
                    <a:pt x="0" y="1172039"/>
                  </a:cubicBezTo>
                  <a:lnTo>
                    <a:pt x="0" y="24322"/>
                  </a:lnTo>
                  <a:cubicBezTo>
                    <a:pt x="0" y="10889"/>
                    <a:pt x="10889" y="0"/>
                    <a:pt x="24322" y="0"/>
                  </a:cubicBezTo>
                  <a:close/>
                </a:path>
              </a:pathLst>
            </a:custGeom>
            <a:solidFill>
              <a:srgbClr val="EFE1C8">
                <a:alpha val="44706"/>
              </a:srgbClr>
            </a:solidFill>
          </p:spPr>
        </p:sp>
        <p:sp>
          <p:nvSpPr>
            <p:cNvPr name="TextBox 4" id="4"/>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grpSp>
        <p:nvGrpSpPr>
          <p:cNvPr name="Group 5" id="5"/>
          <p:cNvGrpSpPr/>
          <p:nvPr/>
        </p:nvGrpSpPr>
        <p:grpSpPr>
          <a:xfrm rot="0">
            <a:off x="13369452" y="1263619"/>
            <a:ext cx="3031937" cy="3228778"/>
            <a:chOff x="0" y="0"/>
            <a:chExt cx="1123425" cy="1196361"/>
          </a:xfrm>
        </p:grpSpPr>
        <p:sp>
          <p:nvSpPr>
            <p:cNvPr name="Freeform 6" id="6"/>
            <p:cNvSpPr/>
            <p:nvPr/>
          </p:nvSpPr>
          <p:spPr>
            <a:xfrm flipH="false" flipV="false" rot="0">
              <a:off x="0" y="0"/>
              <a:ext cx="1123425" cy="1196361"/>
            </a:xfrm>
            <a:custGeom>
              <a:avLst/>
              <a:gdLst/>
              <a:ahLst/>
              <a:cxnLst/>
              <a:rect r="r" b="b" t="t" l="l"/>
              <a:pathLst>
                <a:path h="1196361" w="1123425">
                  <a:moveTo>
                    <a:pt x="24322" y="0"/>
                  </a:moveTo>
                  <a:lnTo>
                    <a:pt x="1099103" y="0"/>
                  </a:lnTo>
                  <a:cubicBezTo>
                    <a:pt x="1112536" y="0"/>
                    <a:pt x="1123425" y="10889"/>
                    <a:pt x="1123425" y="24322"/>
                  </a:cubicBezTo>
                  <a:lnTo>
                    <a:pt x="1123425" y="1172039"/>
                  </a:lnTo>
                  <a:cubicBezTo>
                    <a:pt x="1123425" y="1185471"/>
                    <a:pt x="1112536" y="1196361"/>
                    <a:pt x="1099103" y="1196361"/>
                  </a:cubicBezTo>
                  <a:lnTo>
                    <a:pt x="24322" y="1196361"/>
                  </a:lnTo>
                  <a:cubicBezTo>
                    <a:pt x="10889" y="1196361"/>
                    <a:pt x="0" y="1185471"/>
                    <a:pt x="0" y="1172039"/>
                  </a:cubicBezTo>
                  <a:lnTo>
                    <a:pt x="0" y="24322"/>
                  </a:lnTo>
                  <a:cubicBezTo>
                    <a:pt x="0" y="10889"/>
                    <a:pt x="10889" y="0"/>
                    <a:pt x="24322" y="0"/>
                  </a:cubicBezTo>
                  <a:close/>
                </a:path>
              </a:pathLst>
            </a:custGeom>
            <a:solidFill>
              <a:srgbClr val="F1DBB0">
                <a:alpha val="44706"/>
              </a:srgbClr>
            </a:solidFill>
          </p:spPr>
        </p:sp>
        <p:sp>
          <p:nvSpPr>
            <p:cNvPr name="TextBox 7" id="7"/>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sp>
        <p:nvSpPr>
          <p:cNvPr name="TextBox 8" id="8"/>
          <p:cNvSpPr txBox="true"/>
          <p:nvPr/>
        </p:nvSpPr>
        <p:spPr>
          <a:xfrm rot="0">
            <a:off x="13557588" y="1630067"/>
            <a:ext cx="2691481" cy="2233317"/>
          </a:xfrm>
          <a:prstGeom prst="rect">
            <a:avLst/>
          </a:prstGeom>
        </p:spPr>
        <p:txBody>
          <a:bodyPr anchor="t" rtlCol="false" tIns="0" lIns="0" bIns="0" rIns="0">
            <a:spAutoFit/>
          </a:bodyPr>
          <a:lstStyle/>
          <a:p>
            <a:pPr marL="254677" indent="-127339" lvl="1">
              <a:lnSpc>
                <a:spcPts val="1804"/>
              </a:lnSpc>
              <a:buFont typeface="Arial"/>
              <a:buChar char="•"/>
            </a:pPr>
            <a:r>
              <a:rPr lang="en-US" sz="1179" spc="-120">
                <a:solidFill>
                  <a:srgbClr val="4D3602"/>
                </a:solidFill>
                <a:latin typeface="Canva Sans"/>
              </a:rPr>
              <a:t>Seigneur, pardonne-moi là où je me suis contenté de moins que toute ton autorité.</a:t>
            </a:r>
          </a:p>
          <a:p>
            <a:pPr marL="254677" indent="-127339" lvl="1">
              <a:lnSpc>
                <a:spcPts val="1804"/>
              </a:lnSpc>
              <a:buFont typeface="Arial"/>
              <a:buChar char="•"/>
            </a:pPr>
            <a:r>
              <a:rPr lang="en-US" sz="1179" spc="-120">
                <a:solidFill>
                  <a:srgbClr val="4D3602"/>
                </a:solidFill>
                <a:latin typeface="Canva Sans"/>
              </a:rPr>
              <a:t>Seigneur, pardonne là où j'ai méprisé ma faiblesse et où je me suis caché en conséquence (et toi avec ?).</a:t>
            </a:r>
          </a:p>
          <a:p>
            <a:pPr marL="254677" indent="-127339" lvl="1">
              <a:lnSpc>
                <a:spcPts val="1804"/>
              </a:lnSpc>
              <a:buFont typeface="Arial"/>
              <a:buChar char="•"/>
            </a:pPr>
            <a:r>
              <a:rPr lang="en-US" sz="1179" spc="-120">
                <a:solidFill>
                  <a:srgbClr val="4D3602"/>
                </a:solidFill>
                <a:latin typeface="Canva Sans"/>
              </a:rPr>
              <a:t>Seigneur, pardonne-moi là où je suis resté dans une apparente sécurité au lieu de me mettre entièrement à la disposition de ce monde.</a:t>
            </a:r>
          </a:p>
          <a:p>
            <a:pPr>
              <a:lnSpc>
                <a:spcPts val="1804"/>
              </a:lnSpc>
            </a:pPr>
          </a:p>
        </p:txBody>
      </p:sp>
      <p:sp>
        <p:nvSpPr>
          <p:cNvPr name="Freeform 9" id="9"/>
          <p:cNvSpPr/>
          <p:nvPr/>
        </p:nvSpPr>
        <p:spPr>
          <a:xfrm flipH="false" flipV="false" rot="-1301328">
            <a:off x="5625603" y="7835596"/>
            <a:ext cx="10604057" cy="4480214"/>
          </a:xfrm>
          <a:custGeom>
            <a:avLst/>
            <a:gdLst/>
            <a:ahLst/>
            <a:cxnLst/>
            <a:rect r="r" b="b" t="t" l="l"/>
            <a:pathLst>
              <a:path h="4480214" w="10604057">
                <a:moveTo>
                  <a:pt x="0" y="0"/>
                </a:moveTo>
                <a:lnTo>
                  <a:pt x="10604057" y="0"/>
                </a:lnTo>
                <a:lnTo>
                  <a:pt x="10604057" y="4480214"/>
                </a:lnTo>
                <a:lnTo>
                  <a:pt x="0" y="4480214"/>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grpSp>
        <p:nvGrpSpPr>
          <p:cNvPr name="Group 10" id="10"/>
          <p:cNvGrpSpPr/>
          <p:nvPr/>
        </p:nvGrpSpPr>
        <p:grpSpPr>
          <a:xfrm rot="0">
            <a:off x="10178129" y="4645108"/>
            <a:ext cx="3031937" cy="3964508"/>
            <a:chOff x="0" y="0"/>
            <a:chExt cx="1123425" cy="1468971"/>
          </a:xfrm>
        </p:grpSpPr>
        <p:sp>
          <p:nvSpPr>
            <p:cNvPr name="Freeform 11" id="11"/>
            <p:cNvSpPr/>
            <p:nvPr/>
          </p:nvSpPr>
          <p:spPr>
            <a:xfrm flipH="false" flipV="false" rot="0">
              <a:off x="0" y="0"/>
              <a:ext cx="1123425" cy="1468971"/>
            </a:xfrm>
            <a:custGeom>
              <a:avLst/>
              <a:gdLst/>
              <a:ahLst/>
              <a:cxnLst/>
              <a:rect r="r" b="b" t="t" l="l"/>
              <a:pathLst>
                <a:path h="1468971" w="1123425">
                  <a:moveTo>
                    <a:pt x="24322" y="0"/>
                  </a:moveTo>
                  <a:lnTo>
                    <a:pt x="1099103" y="0"/>
                  </a:lnTo>
                  <a:cubicBezTo>
                    <a:pt x="1112536" y="0"/>
                    <a:pt x="1123425" y="10889"/>
                    <a:pt x="1123425" y="24322"/>
                  </a:cubicBezTo>
                  <a:lnTo>
                    <a:pt x="1123425" y="1444649"/>
                  </a:lnTo>
                  <a:cubicBezTo>
                    <a:pt x="1123425" y="1451100"/>
                    <a:pt x="1120862" y="1457286"/>
                    <a:pt x="1116301" y="1461847"/>
                  </a:cubicBezTo>
                  <a:cubicBezTo>
                    <a:pt x="1111740" y="1466408"/>
                    <a:pt x="1105554" y="1468971"/>
                    <a:pt x="1099103" y="1468971"/>
                  </a:cubicBezTo>
                  <a:lnTo>
                    <a:pt x="24322" y="1468971"/>
                  </a:lnTo>
                  <a:cubicBezTo>
                    <a:pt x="10889" y="1468971"/>
                    <a:pt x="0" y="1458082"/>
                    <a:pt x="0" y="1444649"/>
                  </a:cubicBezTo>
                  <a:lnTo>
                    <a:pt x="0" y="24322"/>
                  </a:lnTo>
                  <a:cubicBezTo>
                    <a:pt x="0" y="10889"/>
                    <a:pt x="10889" y="0"/>
                    <a:pt x="24322" y="0"/>
                  </a:cubicBezTo>
                  <a:close/>
                </a:path>
              </a:pathLst>
            </a:custGeom>
            <a:solidFill>
              <a:srgbClr val="F1D399">
                <a:alpha val="44706"/>
              </a:srgbClr>
            </a:solidFill>
          </p:spPr>
        </p:sp>
        <p:sp>
          <p:nvSpPr>
            <p:cNvPr name="TextBox 12" id="12"/>
            <p:cNvSpPr txBox="true"/>
            <p:nvPr/>
          </p:nvSpPr>
          <p:spPr>
            <a:xfrm>
              <a:off x="0" y="-28575"/>
              <a:ext cx="1123425" cy="1497546"/>
            </a:xfrm>
            <a:prstGeom prst="rect">
              <a:avLst/>
            </a:prstGeom>
          </p:spPr>
          <p:txBody>
            <a:bodyPr anchor="ctr" rtlCol="false" tIns="43987" lIns="43987" bIns="43987" rIns="43987"/>
            <a:lstStyle/>
            <a:p>
              <a:pPr algn="ctr">
                <a:lnSpc>
                  <a:spcPts val="1745"/>
                </a:lnSpc>
              </a:pPr>
            </a:p>
          </p:txBody>
        </p:sp>
      </p:grpSp>
      <p:sp>
        <p:nvSpPr>
          <p:cNvPr name="TextBox 13" id="13"/>
          <p:cNvSpPr txBox="true"/>
          <p:nvPr/>
        </p:nvSpPr>
        <p:spPr>
          <a:xfrm rot="0">
            <a:off x="10338653" y="1696508"/>
            <a:ext cx="2511830" cy="1699277"/>
          </a:xfrm>
          <a:prstGeom prst="rect">
            <a:avLst/>
          </a:prstGeom>
        </p:spPr>
        <p:txBody>
          <a:bodyPr anchor="t" rtlCol="false" tIns="0" lIns="0" bIns="0" rIns="0">
            <a:spAutoFit/>
          </a:bodyPr>
          <a:lstStyle/>
          <a:p>
            <a:pPr marL="254400" indent="-127200" lvl="1">
              <a:lnSpc>
                <a:spcPts val="1755"/>
              </a:lnSpc>
              <a:buFont typeface="Arial"/>
              <a:buChar char="•"/>
            </a:pPr>
            <a:r>
              <a:rPr lang="en-US" sz="1178" spc="-115">
                <a:solidFill>
                  <a:srgbClr val="4D3602"/>
                </a:solidFill>
                <a:latin typeface="Canva Sans"/>
              </a:rPr>
              <a:t>Merci, Dieu, de m'avoir équipé de tout ce qui est nécessaire.</a:t>
            </a:r>
          </a:p>
          <a:p>
            <a:pPr marL="254400" indent="-127200" lvl="1">
              <a:lnSpc>
                <a:spcPts val="1755"/>
              </a:lnSpc>
              <a:buFont typeface="Arial"/>
              <a:buChar char="•"/>
            </a:pPr>
            <a:r>
              <a:rPr lang="en-US" sz="1178" spc="-115">
                <a:solidFill>
                  <a:srgbClr val="4D3602"/>
                </a:solidFill>
                <a:latin typeface="Canva Sans"/>
              </a:rPr>
              <a:t>Merci de me permettre d'être ton enfant et d'avoir mon nom écrit dans le ciel.</a:t>
            </a:r>
          </a:p>
          <a:p>
            <a:pPr marL="254400" indent="-127200" lvl="1">
              <a:lnSpc>
                <a:spcPts val="1755"/>
              </a:lnSpc>
              <a:buFont typeface="Arial"/>
              <a:buChar char="•"/>
            </a:pPr>
            <a:r>
              <a:rPr lang="en-US" sz="1178" spc="-115">
                <a:solidFill>
                  <a:srgbClr val="4D3602"/>
                </a:solidFill>
                <a:latin typeface="Canva Sans"/>
              </a:rPr>
              <a:t>Merci d'être en route avec moi et de m'ennoblir de ton appel.</a:t>
            </a:r>
          </a:p>
          <a:p>
            <a:pPr>
              <a:lnSpc>
                <a:spcPts val="1755"/>
              </a:lnSpc>
            </a:pPr>
          </a:p>
        </p:txBody>
      </p:sp>
      <p:grpSp>
        <p:nvGrpSpPr>
          <p:cNvPr name="Group 14" id="14"/>
          <p:cNvGrpSpPr/>
          <p:nvPr/>
        </p:nvGrpSpPr>
        <p:grpSpPr>
          <a:xfrm rot="0">
            <a:off x="13369452" y="4645108"/>
            <a:ext cx="3031937" cy="4378273"/>
            <a:chOff x="0" y="0"/>
            <a:chExt cx="1123425" cy="1622283"/>
          </a:xfrm>
        </p:grpSpPr>
        <p:sp>
          <p:nvSpPr>
            <p:cNvPr name="Freeform 15" id="15"/>
            <p:cNvSpPr/>
            <p:nvPr/>
          </p:nvSpPr>
          <p:spPr>
            <a:xfrm flipH="false" flipV="false" rot="0">
              <a:off x="0" y="0"/>
              <a:ext cx="1123425" cy="1622284"/>
            </a:xfrm>
            <a:custGeom>
              <a:avLst/>
              <a:gdLst/>
              <a:ahLst/>
              <a:cxnLst/>
              <a:rect r="r" b="b" t="t" l="l"/>
              <a:pathLst>
                <a:path h="1622284" w="1123425">
                  <a:moveTo>
                    <a:pt x="24322" y="0"/>
                  </a:moveTo>
                  <a:lnTo>
                    <a:pt x="1099103" y="0"/>
                  </a:lnTo>
                  <a:cubicBezTo>
                    <a:pt x="1112536" y="0"/>
                    <a:pt x="1123425" y="10889"/>
                    <a:pt x="1123425" y="24322"/>
                  </a:cubicBezTo>
                  <a:lnTo>
                    <a:pt x="1123425" y="1597962"/>
                  </a:lnTo>
                  <a:cubicBezTo>
                    <a:pt x="1123425" y="1611394"/>
                    <a:pt x="1112536" y="1622284"/>
                    <a:pt x="1099103" y="1622284"/>
                  </a:cubicBezTo>
                  <a:lnTo>
                    <a:pt x="24322" y="1622284"/>
                  </a:lnTo>
                  <a:cubicBezTo>
                    <a:pt x="10889" y="1622284"/>
                    <a:pt x="0" y="1611394"/>
                    <a:pt x="0" y="1597962"/>
                  </a:cubicBezTo>
                  <a:lnTo>
                    <a:pt x="0" y="24322"/>
                  </a:lnTo>
                  <a:cubicBezTo>
                    <a:pt x="0" y="10889"/>
                    <a:pt x="10889" y="0"/>
                    <a:pt x="24322" y="0"/>
                  </a:cubicBezTo>
                  <a:close/>
                </a:path>
              </a:pathLst>
            </a:custGeom>
            <a:solidFill>
              <a:srgbClr val="F8CD7A">
                <a:alpha val="44706"/>
              </a:srgbClr>
            </a:solidFill>
          </p:spPr>
        </p:sp>
        <p:sp>
          <p:nvSpPr>
            <p:cNvPr name="TextBox 16" id="16"/>
            <p:cNvSpPr txBox="true"/>
            <p:nvPr/>
          </p:nvSpPr>
          <p:spPr>
            <a:xfrm>
              <a:off x="0" y="-28575"/>
              <a:ext cx="1123425" cy="1650858"/>
            </a:xfrm>
            <a:prstGeom prst="rect">
              <a:avLst/>
            </a:prstGeom>
          </p:spPr>
          <p:txBody>
            <a:bodyPr anchor="ctr" rtlCol="false" tIns="43987" lIns="43987" bIns="43987" rIns="43987"/>
            <a:lstStyle/>
            <a:p>
              <a:pPr algn="ctr">
                <a:lnSpc>
                  <a:spcPts val="1745"/>
                </a:lnSpc>
              </a:pPr>
            </a:p>
          </p:txBody>
        </p:sp>
      </p:grpSp>
      <p:sp>
        <p:nvSpPr>
          <p:cNvPr name="TextBox 17" id="17"/>
          <p:cNvSpPr txBox="true"/>
          <p:nvPr/>
        </p:nvSpPr>
        <p:spPr>
          <a:xfrm rot="0">
            <a:off x="10338653" y="5250050"/>
            <a:ext cx="2630391" cy="1777908"/>
          </a:xfrm>
          <a:prstGeom prst="rect">
            <a:avLst/>
          </a:prstGeom>
        </p:spPr>
        <p:txBody>
          <a:bodyPr anchor="t" rtlCol="false" tIns="0" lIns="0" bIns="0" rIns="0">
            <a:spAutoFit/>
          </a:bodyPr>
          <a:lstStyle/>
          <a:p>
            <a:pPr marL="254400" indent="-127200" lvl="1">
              <a:lnSpc>
                <a:spcPts val="1779"/>
              </a:lnSpc>
              <a:buFont typeface="Arial"/>
              <a:buChar char="•"/>
            </a:pPr>
            <a:r>
              <a:rPr lang="en-US" sz="1178" spc="-115">
                <a:solidFill>
                  <a:srgbClr val="4D3602"/>
                </a:solidFill>
                <a:latin typeface="Canva Sans"/>
              </a:rPr>
              <a:t>S'il te plaît, Jésus, ouvre-moi de nouveau les yeux sur ton cœur.</a:t>
            </a:r>
          </a:p>
          <a:p>
            <a:pPr marL="254400" indent="-127200" lvl="1">
              <a:lnSpc>
                <a:spcPts val="1779"/>
              </a:lnSpc>
              <a:buFont typeface="Arial"/>
              <a:buChar char="•"/>
            </a:pPr>
            <a:r>
              <a:rPr lang="en-US" sz="1178" spc="-115">
                <a:solidFill>
                  <a:srgbClr val="4D3602"/>
                </a:solidFill>
                <a:latin typeface="Canva Sans"/>
              </a:rPr>
              <a:t>Fais-moi découvrir des occasions dans la vie quotidienne où je peux répondre à ton appel en paroles et en actes.</a:t>
            </a:r>
          </a:p>
          <a:p>
            <a:pPr marL="254400" indent="-127200" lvl="1">
              <a:lnSpc>
                <a:spcPts val="1779"/>
              </a:lnSpc>
              <a:buFont typeface="Arial"/>
              <a:buChar char="•"/>
            </a:pPr>
            <a:r>
              <a:rPr lang="en-US" sz="1178" spc="-115">
                <a:solidFill>
                  <a:srgbClr val="4D3602"/>
                </a:solidFill>
                <a:latin typeface="Canva Sans"/>
              </a:rPr>
              <a:t>S'il te plaît, donne-moi la force, le courage et la paix que je peux transmettre.</a:t>
            </a:r>
          </a:p>
          <a:p>
            <a:pPr>
              <a:lnSpc>
                <a:spcPts val="1779"/>
              </a:lnSpc>
            </a:pPr>
          </a:p>
        </p:txBody>
      </p:sp>
      <p:sp>
        <p:nvSpPr>
          <p:cNvPr name="TextBox 18" id="18"/>
          <p:cNvSpPr txBox="true"/>
          <p:nvPr/>
        </p:nvSpPr>
        <p:spPr>
          <a:xfrm rot="0">
            <a:off x="13576622" y="5169104"/>
            <a:ext cx="2605761" cy="3854278"/>
          </a:xfrm>
          <a:prstGeom prst="rect">
            <a:avLst/>
          </a:prstGeom>
        </p:spPr>
        <p:txBody>
          <a:bodyPr anchor="t" rtlCol="false" tIns="0" lIns="0" bIns="0" rIns="0">
            <a:spAutoFit/>
          </a:bodyPr>
          <a:lstStyle/>
          <a:p>
            <a:pPr algn="just">
              <a:lnSpc>
                <a:spcPts val="1508"/>
              </a:lnSpc>
            </a:pPr>
            <a:r>
              <a:rPr lang="en-US" sz="1178" spc="-120">
                <a:solidFill>
                  <a:srgbClr val="4D3602"/>
                </a:solidFill>
                <a:latin typeface="Canva Sans"/>
              </a:rPr>
              <a:t>Seigneur, je t'en prie : viens me bénir, pose sur moi ta paix. Bénis-moi en posant tes mains sur moi. Touche-moi avec ta force.</a:t>
            </a:r>
          </a:p>
          <a:p>
            <a:pPr algn="just">
              <a:lnSpc>
                <a:spcPts val="1508"/>
              </a:lnSpc>
            </a:pPr>
          </a:p>
          <a:p>
            <a:pPr algn="just">
              <a:lnSpc>
                <a:spcPts val="1508"/>
              </a:lnSpc>
            </a:pPr>
            <a:r>
              <a:rPr lang="en-US" sz="1178" spc="-120">
                <a:solidFill>
                  <a:srgbClr val="4D3602"/>
                </a:solidFill>
                <a:latin typeface="Canva Sans"/>
              </a:rPr>
              <a:t>1. Dans la nuit du monde, tu m'as placé pour répandre ta joie. Dans la tristesse, au milieu de la souffrance, fais que je sois ton messager.</a:t>
            </a:r>
          </a:p>
          <a:p>
            <a:pPr algn="just">
              <a:lnSpc>
                <a:spcPts val="1508"/>
              </a:lnSpc>
            </a:pPr>
          </a:p>
          <a:p>
            <a:pPr algn="just">
              <a:lnSpc>
                <a:spcPts val="1508"/>
              </a:lnSpc>
            </a:pPr>
            <a:r>
              <a:rPr lang="en-US" sz="1178" spc="-120">
                <a:solidFill>
                  <a:srgbClr val="4D3602"/>
                </a:solidFill>
                <a:latin typeface="Canva Sans"/>
              </a:rPr>
              <a:t>2. Dans les querelles du monde, tu m'as placé pour annoncer ta paix, qui ne commence que là où, comme un enfant, on fait confiance à ta parole.</a:t>
            </a:r>
          </a:p>
          <a:p>
            <a:pPr algn="just">
              <a:lnSpc>
                <a:spcPts val="1508"/>
              </a:lnSpc>
            </a:pPr>
          </a:p>
          <a:p>
            <a:pPr algn="just">
              <a:lnSpc>
                <a:spcPts val="1508"/>
              </a:lnSpc>
            </a:pPr>
            <a:r>
              <a:rPr lang="en-US" sz="1178" spc="-120">
                <a:solidFill>
                  <a:srgbClr val="4D3602"/>
                </a:solidFill>
                <a:latin typeface="Canva Sans"/>
              </a:rPr>
              <a:t>3. Dans la souffrance du monde, tu m'as placé pour témoigner de ton amour. Fais que je fasse le bien et que je ne me repose pas avant de t'avoir vu dans la lumière.</a:t>
            </a:r>
          </a:p>
          <a:p>
            <a:pPr algn="just">
              <a:lnSpc>
                <a:spcPts val="1508"/>
              </a:lnSpc>
            </a:pPr>
            <a:r>
              <a:rPr lang="en-US" sz="1178" spc="-120">
                <a:solidFill>
                  <a:srgbClr val="4D3602"/>
                </a:solidFill>
                <a:latin typeface="Canva Sans"/>
              </a:rPr>
              <a:t>Amen.</a:t>
            </a:r>
          </a:p>
          <a:p>
            <a:pPr algn="just">
              <a:lnSpc>
                <a:spcPts val="1508"/>
              </a:lnSpc>
            </a:pPr>
            <a:r>
              <a:rPr lang="en-US" sz="1178" spc="-120">
                <a:solidFill>
                  <a:srgbClr val="4D3602"/>
                </a:solidFill>
                <a:latin typeface="Canva Sans"/>
              </a:rPr>
              <a:t>(Librement inspiré du cantique de Peter Strauch)</a:t>
            </a:r>
          </a:p>
          <a:p>
            <a:pPr algn="just">
              <a:lnSpc>
                <a:spcPts val="1508"/>
              </a:lnSpc>
            </a:pPr>
          </a:p>
        </p:txBody>
      </p:sp>
      <p:sp>
        <p:nvSpPr>
          <p:cNvPr name="TextBox 19" id="19"/>
          <p:cNvSpPr txBox="true"/>
          <p:nvPr/>
        </p:nvSpPr>
        <p:spPr>
          <a:xfrm rot="0">
            <a:off x="10316551" y="1366615"/>
            <a:ext cx="2674593" cy="246235"/>
          </a:xfrm>
          <a:prstGeom prst="rect">
            <a:avLst/>
          </a:prstGeom>
        </p:spPr>
        <p:txBody>
          <a:bodyPr anchor="t" rtlCol="false" tIns="0" lIns="0" bIns="0" rIns="0">
            <a:spAutoFit/>
          </a:bodyPr>
          <a:lstStyle/>
          <a:p>
            <a:pPr>
              <a:lnSpc>
                <a:spcPts val="2099"/>
              </a:lnSpc>
            </a:pPr>
            <a:r>
              <a:rPr lang="en-US" sz="1499">
                <a:solidFill>
                  <a:srgbClr val="C78C49"/>
                </a:solidFill>
                <a:latin typeface="Canva Sans Bold"/>
              </a:rPr>
              <a:t>Louanges et remerciements</a:t>
            </a:r>
          </a:p>
        </p:txBody>
      </p:sp>
      <p:sp>
        <p:nvSpPr>
          <p:cNvPr name="TextBox 20" id="20"/>
          <p:cNvSpPr txBox="true"/>
          <p:nvPr/>
        </p:nvSpPr>
        <p:spPr>
          <a:xfrm rot="0">
            <a:off x="13849874" y="1348930"/>
            <a:ext cx="2370477" cy="246235"/>
          </a:xfrm>
          <a:prstGeom prst="rect">
            <a:avLst/>
          </a:prstGeom>
        </p:spPr>
        <p:txBody>
          <a:bodyPr anchor="t" rtlCol="false" tIns="0" lIns="0" bIns="0" rIns="0">
            <a:spAutoFit/>
          </a:bodyPr>
          <a:lstStyle/>
          <a:p>
            <a:pPr algn="r">
              <a:lnSpc>
                <a:spcPts val="2099"/>
              </a:lnSpc>
            </a:pPr>
            <a:r>
              <a:rPr lang="en-US" sz="1499">
                <a:solidFill>
                  <a:srgbClr val="C78C49"/>
                </a:solidFill>
                <a:latin typeface="Canva Sans Bold"/>
              </a:rPr>
              <a:t>Repentance</a:t>
            </a:r>
          </a:p>
        </p:txBody>
      </p:sp>
      <p:sp>
        <p:nvSpPr>
          <p:cNvPr name="TextBox 21" id="21"/>
          <p:cNvSpPr txBox="true"/>
          <p:nvPr/>
        </p:nvSpPr>
        <p:spPr>
          <a:xfrm rot="0">
            <a:off x="13248921" y="4761701"/>
            <a:ext cx="2971430" cy="246235"/>
          </a:xfrm>
          <a:prstGeom prst="rect">
            <a:avLst/>
          </a:prstGeom>
        </p:spPr>
        <p:txBody>
          <a:bodyPr anchor="t" rtlCol="false" tIns="0" lIns="0" bIns="0" rIns="0">
            <a:spAutoFit/>
          </a:bodyPr>
          <a:lstStyle/>
          <a:p>
            <a:pPr algn="r">
              <a:lnSpc>
                <a:spcPts val="2099"/>
              </a:lnSpc>
            </a:pPr>
            <a:r>
              <a:rPr lang="en-US" sz="1499">
                <a:solidFill>
                  <a:srgbClr val="C78C49"/>
                </a:solidFill>
                <a:latin typeface="Canva Sans Bold"/>
              </a:rPr>
              <a:t>Je pourrais prier ainsi</a:t>
            </a:r>
          </a:p>
        </p:txBody>
      </p:sp>
      <p:sp>
        <p:nvSpPr>
          <p:cNvPr name="TextBox 22" id="22"/>
          <p:cNvSpPr txBox="true"/>
          <p:nvPr/>
        </p:nvSpPr>
        <p:spPr>
          <a:xfrm rot="0">
            <a:off x="10318329" y="4761701"/>
            <a:ext cx="2971430" cy="246235"/>
          </a:xfrm>
          <a:prstGeom prst="rect">
            <a:avLst/>
          </a:prstGeom>
        </p:spPr>
        <p:txBody>
          <a:bodyPr anchor="t" rtlCol="false" tIns="0" lIns="0" bIns="0" rIns="0">
            <a:spAutoFit/>
          </a:bodyPr>
          <a:lstStyle/>
          <a:p>
            <a:pPr>
              <a:lnSpc>
                <a:spcPts val="2099"/>
              </a:lnSpc>
            </a:pPr>
            <a:r>
              <a:rPr lang="en-US" sz="1499">
                <a:solidFill>
                  <a:srgbClr val="C78C49"/>
                </a:solidFill>
                <a:latin typeface="Canva Sans Bold"/>
              </a:rPr>
              <a:t>Intercession</a:t>
            </a:r>
          </a:p>
        </p:txBody>
      </p:sp>
      <p:sp>
        <p:nvSpPr>
          <p:cNvPr name="Freeform 23" id="23"/>
          <p:cNvSpPr/>
          <p:nvPr/>
        </p:nvSpPr>
        <p:spPr>
          <a:xfrm flipH="false" flipV="false" rot="-1588291">
            <a:off x="12223879" y="7438931"/>
            <a:ext cx="9081981" cy="3837137"/>
          </a:xfrm>
          <a:custGeom>
            <a:avLst/>
            <a:gdLst/>
            <a:ahLst/>
            <a:cxnLst/>
            <a:rect r="r" b="b" t="t" l="l"/>
            <a:pathLst>
              <a:path h="3837137" w="9081981">
                <a:moveTo>
                  <a:pt x="0" y="0"/>
                </a:moveTo>
                <a:lnTo>
                  <a:pt x="9081981" y="0"/>
                </a:lnTo>
                <a:lnTo>
                  <a:pt x="9081981" y="3837137"/>
                </a:lnTo>
                <a:lnTo>
                  <a:pt x="0" y="383713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4" id="24"/>
          <p:cNvSpPr/>
          <p:nvPr/>
        </p:nvSpPr>
        <p:spPr>
          <a:xfrm flipH="false" flipV="false" rot="1421350">
            <a:off x="-2447041" y="7429300"/>
            <a:ext cx="10114783" cy="4273496"/>
          </a:xfrm>
          <a:custGeom>
            <a:avLst/>
            <a:gdLst/>
            <a:ahLst/>
            <a:cxnLst/>
            <a:rect r="r" b="b" t="t" l="l"/>
            <a:pathLst>
              <a:path h="4273496" w="10114783">
                <a:moveTo>
                  <a:pt x="0" y="0"/>
                </a:moveTo>
                <a:lnTo>
                  <a:pt x="10114783" y="0"/>
                </a:lnTo>
                <a:lnTo>
                  <a:pt x="10114783" y="4273496"/>
                </a:lnTo>
                <a:lnTo>
                  <a:pt x="0" y="42734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1194577">
            <a:off x="-3052223" y="6136076"/>
            <a:ext cx="11809948" cy="4989703"/>
          </a:xfrm>
          <a:custGeom>
            <a:avLst/>
            <a:gdLst/>
            <a:ahLst/>
            <a:cxnLst/>
            <a:rect r="r" b="b" t="t" l="l"/>
            <a:pathLst>
              <a:path h="4989703" w="11809948">
                <a:moveTo>
                  <a:pt x="0" y="0"/>
                </a:moveTo>
                <a:lnTo>
                  <a:pt x="11809948" y="0"/>
                </a:lnTo>
                <a:lnTo>
                  <a:pt x="11809948" y="4989703"/>
                </a:lnTo>
                <a:lnTo>
                  <a:pt x="0" y="4989703"/>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707257" y="3909895"/>
            <a:ext cx="1165004" cy="1165004"/>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8" id="28"/>
            <p:cNvSpPr txBox="true"/>
            <p:nvPr/>
          </p:nvSpPr>
          <p:spPr>
            <a:xfrm>
              <a:off x="76200" y="47625"/>
              <a:ext cx="660400" cy="688975"/>
            </a:xfrm>
            <a:prstGeom prst="rect">
              <a:avLst/>
            </a:prstGeom>
          </p:spPr>
          <p:txBody>
            <a:bodyPr anchor="ctr" rtlCol="false" tIns="64425" lIns="64425" bIns="64425" rIns="64425"/>
            <a:lstStyle/>
            <a:p>
              <a:pPr algn="ctr">
                <a:lnSpc>
                  <a:spcPts val="1745"/>
                </a:lnSpc>
              </a:pPr>
            </a:p>
          </p:txBody>
        </p:sp>
      </p:grpSp>
      <p:sp>
        <p:nvSpPr>
          <p:cNvPr name="Freeform 29" id="29"/>
          <p:cNvSpPr/>
          <p:nvPr/>
        </p:nvSpPr>
        <p:spPr>
          <a:xfrm flipH="false" flipV="false" rot="0">
            <a:off x="12918456" y="4109117"/>
            <a:ext cx="742606" cy="766561"/>
          </a:xfrm>
          <a:custGeom>
            <a:avLst/>
            <a:gdLst/>
            <a:ahLst/>
            <a:cxnLst/>
            <a:rect r="r" b="b" t="t" l="l"/>
            <a:pathLst>
              <a:path h="766561" w="742606">
                <a:moveTo>
                  <a:pt x="0" y="0"/>
                </a:moveTo>
                <a:lnTo>
                  <a:pt x="742606" y="0"/>
                </a:lnTo>
                <a:lnTo>
                  <a:pt x="742606" y="766560"/>
                </a:lnTo>
                <a:lnTo>
                  <a:pt x="0" y="7665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30" id="30"/>
          <p:cNvSpPr/>
          <p:nvPr/>
        </p:nvSpPr>
        <p:spPr>
          <a:xfrm flipH="false" flipV="false" rot="-1836035">
            <a:off x="13420455" y="3636280"/>
            <a:ext cx="8764885" cy="3703164"/>
          </a:xfrm>
          <a:custGeom>
            <a:avLst/>
            <a:gdLst/>
            <a:ahLst/>
            <a:cxnLst/>
            <a:rect r="r" b="b" t="t" l="l"/>
            <a:pathLst>
              <a:path h="3703164" w="8764885">
                <a:moveTo>
                  <a:pt x="0" y="0"/>
                </a:moveTo>
                <a:lnTo>
                  <a:pt x="8764884" y="0"/>
                </a:lnTo>
                <a:lnTo>
                  <a:pt x="8764884" y="3703163"/>
                </a:lnTo>
                <a:lnTo>
                  <a:pt x="0" y="3703163"/>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sp>
        <p:nvSpPr>
          <p:cNvPr name="Freeform 31" id="31"/>
          <p:cNvSpPr/>
          <p:nvPr/>
        </p:nvSpPr>
        <p:spPr>
          <a:xfrm flipH="false" flipV="false" rot="-795469">
            <a:off x="1134469" y="2052020"/>
            <a:ext cx="6269042" cy="3808443"/>
          </a:xfrm>
          <a:custGeom>
            <a:avLst/>
            <a:gdLst/>
            <a:ahLst/>
            <a:cxnLst/>
            <a:rect r="r" b="b" t="t" l="l"/>
            <a:pathLst>
              <a:path h="3808443" w="6269042">
                <a:moveTo>
                  <a:pt x="0" y="0"/>
                </a:moveTo>
                <a:lnTo>
                  <a:pt x="6269042" y="0"/>
                </a:lnTo>
                <a:lnTo>
                  <a:pt x="6269042" y="3808443"/>
                </a:lnTo>
                <a:lnTo>
                  <a:pt x="0" y="3808443"/>
                </a:lnTo>
                <a:lnTo>
                  <a:pt x="0" y="0"/>
                </a:lnTo>
                <a:close/>
              </a:path>
            </a:pathLst>
          </a:custGeom>
          <a:blipFill>
            <a:blip r:embed="rId6">
              <a:alphaModFix amt="31000"/>
              <a:extLst>
                <a:ext uri="{96DAC541-7B7A-43D3-8B79-37D633B846F1}">
                  <asvg:svgBlip xmlns:asvg="http://schemas.microsoft.com/office/drawing/2016/SVG/main" r:embed="rId7"/>
                </a:ext>
              </a:extLst>
            </a:blip>
            <a:stretch>
              <a:fillRect l="0" t="0" r="0" b="0"/>
            </a:stretch>
          </a:blipFill>
        </p:spPr>
      </p:sp>
      <p:sp>
        <p:nvSpPr>
          <p:cNvPr name="TextBox 32" id="32"/>
          <p:cNvSpPr txBox="true"/>
          <p:nvPr/>
        </p:nvSpPr>
        <p:spPr>
          <a:xfrm rot="0">
            <a:off x="1119370" y="3600616"/>
            <a:ext cx="8135010" cy="1688312"/>
          </a:xfrm>
          <a:prstGeom prst="rect">
            <a:avLst/>
          </a:prstGeom>
        </p:spPr>
        <p:txBody>
          <a:bodyPr anchor="t" rtlCol="false" tIns="0" lIns="0" bIns="0" rIns="0">
            <a:spAutoFit/>
          </a:bodyPr>
          <a:lstStyle/>
          <a:p>
            <a:pPr algn="ctr">
              <a:lnSpc>
                <a:spcPts val="6926"/>
              </a:lnSpc>
            </a:pPr>
            <a:r>
              <a:rPr lang="en-US" sz="4947">
                <a:solidFill>
                  <a:srgbClr val="000000"/>
                </a:solidFill>
                <a:latin typeface="Canva Sans Bold"/>
              </a:rPr>
              <a:t>La mission de Dieu ... a un prix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893516" y="1028700"/>
            <a:ext cx="3474503" cy="3700077"/>
            <a:chOff x="0" y="0"/>
            <a:chExt cx="1123425" cy="1196361"/>
          </a:xfrm>
        </p:grpSpPr>
        <p:sp>
          <p:nvSpPr>
            <p:cNvPr name="Freeform 3" id="3"/>
            <p:cNvSpPr/>
            <p:nvPr/>
          </p:nvSpPr>
          <p:spPr>
            <a:xfrm flipH="false" flipV="false" rot="0">
              <a:off x="0" y="0"/>
              <a:ext cx="1123425" cy="1196361"/>
            </a:xfrm>
            <a:custGeom>
              <a:avLst/>
              <a:gdLst/>
              <a:ahLst/>
              <a:cxnLst/>
              <a:rect r="r" b="b" t="t" l="l"/>
              <a:pathLst>
                <a:path h="1196361" w="1123425">
                  <a:moveTo>
                    <a:pt x="21224" y="0"/>
                  </a:moveTo>
                  <a:lnTo>
                    <a:pt x="1102201" y="0"/>
                  </a:lnTo>
                  <a:cubicBezTo>
                    <a:pt x="1113923" y="0"/>
                    <a:pt x="1123425" y="9502"/>
                    <a:pt x="1123425" y="21224"/>
                  </a:cubicBezTo>
                  <a:lnTo>
                    <a:pt x="1123425" y="1175137"/>
                  </a:lnTo>
                  <a:cubicBezTo>
                    <a:pt x="1123425" y="1180766"/>
                    <a:pt x="1121189" y="1186164"/>
                    <a:pt x="1117209" y="1190144"/>
                  </a:cubicBezTo>
                  <a:cubicBezTo>
                    <a:pt x="1113228" y="1194124"/>
                    <a:pt x="1107830" y="1196361"/>
                    <a:pt x="1102201" y="1196361"/>
                  </a:cubicBezTo>
                  <a:lnTo>
                    <a:pt x="21224" y="1196361"/>
                  </a:lnTo>
                  <a:cubicBezTo>
                    <a:pt x="9502" y="1196361"/>
                    <a:pt x="0" y="1186858"/>
                    <a:pt x="0" y="1175137"/>
                  </a:cubicBezTo>
                  <a:lnTo>
                    <a:pt x="0" y="21224"/>
                  </a:lnTo>
                  <a:cubicBezTo>
                    <a:pt x="0" y="9502"/>
                    <a:pt x="9502" y="0"/>
                    <a:pt x="21224" y="0"/>
                  </a:cubicBezTo>
                  <a:close/>
                </a:path>
              </a:pathLst>
            </a:custGeom>
            <a:solidFill>
              <a:srgbClr val="EFE1C8">
                <a:alpha val="44706"/>
              </a:srgbClr>
            </a:solidFill>
          </p:spPr>
        </p:sp>
        <p:sp>
          <p:nvSpPr>
            <p:cNvPr name="TextBox 4" id="4"/>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grpSp>
        <p:nvGrpSpPr>
          <p:cNvPr name="Group 5" id="5"/>
          <p:cNvGrpSpPr/>
          <p:nvPr/>
        </p:nvGrpSpPr>
        <p:grpSpPr>
          <a:xfrm rot="0">
            <a:off x="13550671" y="1028700"/>
            <a:ext cx="3474503" cy="3700077"/>
            <a:chOff x="0" y="0"/>
            <a:chExt cx="1123425" cy="1196361"/>
          </a:xfrm>
        </p:grpSpPr>
        <p:sp>
          <p:nvSpPr>
            <p:cNvPr name="Freeform 6" id="6"/>
            <p:cNvSpPr/>
            <p:nvPr/>
          </p:nvSpPr>
          <p:spPr>
            <a:xfrm flipH="false" flipV="false" rot="0">
              <a:off x="0" y="0"/>
              <a:ext cx="1123425" cy="1196361"/>
            </a:xfrm>
            <a:custGeom>
              <a:avLst/>
              <a:gdLst/>
              <a:ahLst/>
              <a:cxnLst/>
              <a:rect r="r" b="b" t="t" l="l"/>
              <a:pathLst>
                <a:path h="1196361" w="1123425">
                  <a:moveTo>
                    <a:pt x="21224" y="0"/>
                  </a:moveTo>
                  <a:lnTo>
                    <a:pt x="1102201" y="0"/>
                  </a:lnTo>
                  <a:cubicBezTo>
                    <a:pt x="1113923" y="0"/>
                    <a:pt x="1123425" y="9502"/>
                    <a:pt x="1123425" y="21224"/>
                  </a:cubicBezTo>
                  <a:lnTo>
                    <a:pt x="1123425" y="1175137"/>
                  </a:lnTo>
                  <a:cubicBezTo>
                    <a:pt x="1123425" y="1180766"/>
                    <a:pt x="1121189" y="1186164"/>
                    <a:pt x="1117209" y="1190144"/>
                  </a:cubicBezTo>
                  <a:cubicBezTo>
                    <a:pt x="1113228" y="1194124"/>
                    <a:pt x="1107830" y="1196361"/>
                    <a:pt x="1102201" y="1196361"/>
                  </a:cubicBezTo>
                  <a:lnTo>
                    <a:pt x="21224" y="1196361"/>
                  </a:lnTo>
                  <a:cubicBezTo>
                    <a:pt x="9502" y="1196361"/>
                    <a:pt x="0" y="1186858"/>
                    <a:pt x="0" y="1175137"/>
                  </a:cubicBezTo>
                  <a:lnTo>
                    <a:pt x="0" y="21224"/>
                  </a:lnTo>
                  <a:cubicBezTo>
                    <a:pt x="0" y="9502"/>
                    <a:pt x="9502" y="0"/>
                    <a:pt x="21224" y="0"/>
                  </a:cubicBezTo>
                  <a:close/>
                </a:path>
              </a:pathLst>
            </a:custGeom>
            <a:solidFill>
              <a:srgbClr val="F1DBB0">
                <a:alpha val="44706"/>
              </a:srgbClr>
            </a:solidFill>
          </p:spPr>
        </p:sp>
        <p:sp>
          <p:nvSpPr>
            <p:cNvPr name="TextBox 7" id="7"/>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sp>
        <p:nvSpPr>
          <p:cNvPr name="TextBox 8" id="8"/>
          <p:cNvSpPr txBox="true"/>
          <p:nvPr/>
        </p:nvSpPr>
        <p:spPr>
          <a:xfrm rot="0">
            <a:off x="13751582" y="1444674"/>
            <a:ext cx="3084351" cy="2820504"/>
          </a:xfrm>
          <a:prstGeom prst="rect">
            <a:avLst/>
          </a:prstGeom>
        </p:spPr>
        <p:txBody>
          <a:bodyPr anchor="t" rtlCol="false" tIns="0" lIns="0" bIns="0" rIns="0">
            <a:spAutoFit/>
          </a:bodyPr>
          <a:lstStyle/>
          <a:p>
            <a:pPr marL="291852" indent="-145926" lvl="1">
              <a:lnSpc>
                <a:spcPts val="2068"/>
              </a:lnSpc>
              <a:buFont typeface="Arial"/>
              <a:buChar char="•"/>
            </a:pPr>
            <a:r>
              <a:rPr lang="en-US" sz="1351" spc="-137">
                <a:solidFill>
                  <a:srgbClr val="4D3602"/>
                </a:solidFill>
                <a:latin typeface="Canva Sans"/>
              </a:rPr>
              <a:t>Pardonne-nous d'être tombés dans un attentisme passif et de ne pas avoir répondu à ta mission d'être une lumière pour les personnes dans l'obscurité.</a:t>
            </a:r>
          </a:p>
          <a:p>
            <a:pPr marL="291852" indent="-145926" lvl="1">
              <a:lnSpc>
                <a:spcPts val="2068"/>
              </a:lnSpc>
              <a:buFont typeface="Arial"/>
              <a:buChar char="•"/>
            </a:pPr>
            <a:r>
              <a:rPr lang="en-US" sz="1351" spc="-137">
                <a:solidFill>
                  <a:srgbClr val="4D3602"/>
                </a:solidFill>
                <a:latin typeface="Canva Sans"/>
              </a:rPr>
              <a:t>Pardonne-nous lorsque la prospérité, nos propres objectifs ou la peur des hommes sont devenus plus importants que ton amour pour les personnes qui ne te connaissent pas encore.</a:t>
            </a:r>
          </a:p>
          <a:p>
            <a:pPr>
              <a:lnSpc>
                <a:spcPts val="2068"/>
              </a:lnSpc>
            </a:pPr>
          </a:p>
          <a:p>
            <a:pPr>
              <a:lnSpc>
                <a:spcPts val="2068"/>
              </a:lnSpc>
            </a:pPr>
          </a:p>
        </p:txBody>
      </p:sp>
      <p:sp>
        <p:nvSpPr>
          <p:cNvPr name="Freeform 9" id="9"/>
          <p:cNvSpPr/>
          <p:nvPr/>
        </p:nvSpPr>
        <p:spPr>
          <a:xfrm flipH="false" flipV="false" rot="-1301328">
            <a:off x="8798961" y="5277424"/>
            <a:ext cx="13209508" cy="5581017"/>
          </a:xfrm>
          <a:custGeom>
            <a:avLst/>
            <a:gdLst/>
            <a:ahLst/>
            <a:cxnLst/>
            <a:rect r="r" b="b" t="t" l="l"/>
            <a:pathLst>
              <a:path h="5581017" w="13209508">
                <a:moveTo>
                  <a:pt x="0" y="0"/>
                </a:moveTo>
                <a:lnTo>
                  <a:pt x="13209508" y="0"/>
                </a:lnTo>
                <a:lnTo>
                  <a:pt x="13209508" y="5581017"/>
                </a:lnTo>
                <a:lnTo>
                  <a:pt x="0" y="5581017"/>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grpSp>
        <p:nvGrpSpPr>
          <p:cNvPr name="Group 10" id="10"/>
          <p:cNvGrpSpPr/>
          <p:nvPr/>
        </p:nvGrpSpPr>
        <p:grpSpPr>
          <a:xfrm rot="0">
            <a:off x="9893516" y="4903779"/>
            <a:ext cx="3474503" cy="3883554"/>
            <a:chOff x="0" y="0"/>
            <a:chExt cx="1123425" cy="1255685"/>
          </a:xfrm>
        </p:grpSpPr>
        <p:sp>
          <p:nvSpPr>
            <p:cNvPr name="Freeform 11" id="11"/>
            <p:cNvSpPr/>
            <p:nvPr/>
          </p:nvSpPr>
          <p:spPr>
            <a:xfrm flipH="false" flipV="false" rot="0">
              <a:off x="0" y="0"/>
              <a:ext cx="1123425" cy="1255685"/>
            </a:xfrm>
            <a:custGeom>
              <a:avLst/>
              <a:gdLst/>
              <a:ahLst/>
              <a:cxnLst/>
              <a:rect r="r" b="b" t="t" l="l"/>
              <a:pathLst>
                <a:path h="1255685" w="1123425">
                  <a:moveTo>
                    <a:pt x="21224" y="0"/>
                  </a:moveTo>
                  <a:lnTo>
                    <a:pt x="1102201" y="0"/>
                  </a:lnTo>
                  <a:cubicBezTo>
                    <a:pt x="1113923" y="0"/>
                    <a:pt x="1123425" y="9502"/>
                    <a:pt x="1123425" y="21224"/>
                  </a:cubicBezTo>
                  <a:lnTo>
                    <a:pt x="1123425" y="1234461"/>
                  </a:lnTo>
                  <a:cubicBezTo>
                    <a:pt x="1123425" y="1246183"/>
                    <a:pt x="1113923" y="1255685"/>
                    <a:pt x="1102201" y="1255685"/>
                  </a:cubicBezTo>
                  <a:lnTo>
                    <a:pt x="21224" y="1255685"/>
                  </a:lnTo>
                  <a:cubicBezTo>
                    <a:pt x="15595" y="1255685"/>
                    <a:pt x="10196" y="1253449"/>
                    <a:pt x="6216" y="1249469"/>
                  </a:cubicBezTo>
                  <a:cubicBezTo>
                    <a:pt x="2236" y="1245488"/>
                    <a:pt x="0" y="1240090"/>
                    <a:pt x="0" y="1234461"/>
                  </a:cubicBezTo>
                  <a:lnTo>
                    <a:pt x="0" y="21224"/>
                  </a:lnTo>
                  <a:cubicBezTo>
                    <a:pt x="0" y="9502"/>
                    <a:pt x="9502" y="0"/>
                    <a:pt x="21224" y="0"/>
                  </a:cubicBezTo>
                  <a:close/>
                </a:path>
              </a:pathLst>
            </a:custGeom>
            <a:solidFill>
              <a:srgbClr val="F1D399">
                <a:alpha val="44706"/>
              </a:srgbClr>
            </a:solidFill>
          </p:spPr>
        </p:sp>
        <p:sp>
          <p:nvSpPr>
            <p:cNvPr name="TextBox 12" id="12"/>
            <p:cNvSpPr txBox="true"/>
            <p:nvPr/>
          </p:nvSpPr>
          <p:spPr>
            <a:xfrm>
              <a:off x="0" y="-28575"/>
              <a:ext cx="1123425" cy="1284260"/>
            </a:xfrm>
            <a:prstGeom prst="rect">
              <a:avLst/>
            </a:prstGeom>
          </p:spPr>
          <p:txBody>
            <a:bodyPr anchor="ctr" rtlCol="false" tIns="43987" lIns="43987" bIns="43987" rIns="43987"/>
            <a:lstStyle/>
            <a:p>
              <a:pPr algn="ctr">
                <a:lnSpc>
                  <a:spcPts val="1745"/>
                </a:lnSpc>
              </a:pPr>
            </a:p>
          </p:txBody>
        </p:sp>
      </p:grpSp>
      <p:sp>
        <p:nvSpPr>
          <p:cNvPr name="TextBox 13" id="13"/>
          <p:cNvSpPr txBox="true"/>
          <p:nvPr/>
        </p:nvSpPr>
        <p:spPr>
          <a:xfrm rot="0">
            <a:off x="10077471" y="1509898"/>
            <a:ext cx="2878477" cy="2944348"/>
          </a:xfrm>
          <a:prstGeom prst="rect">
            <a:avLst/>
          </a:prstGeom>
        </p:spPr>
        <p:txBody>
          <a:bodyPr anchor="t" rtlCol="false" tIns="0" lIns="0" bIns="0" rIns="0">
            <a:spAutoFit/>
          </a:bodyPr>
          <a:lstStyle/>
          <a:p>
            <a:pPr marL="291534" indent="-145767" lvl="1">
              <a:lnSpc>
                <a:spcPts val="2011"/>
              </a:lnSpc>
              <a:buFont typeface="Arial"/>
              <a:buChar char="•"/>
            </a:pPr>
            <a:r>
              <a:rPr lang="en-US" sz="1350" spc="-132">
                <a:solidFill>
                  <a:srgbClr val="4D3602"/>
                </a:solidFill>
                <a:latin typeface="Canva Sans"/>
              </a:rPr>
              <a:t>Que l'Évangile se soit répandu aussi largement et que Dieu continue à bâtir son royaume grâce à des personnes simples qui se mettent à sa disposition.</a:t>
            </a:r>
          </a:p>
          <a:p>
            <a:pPr marL="291534" indent="-145767" lvl="1">
              <a:lnSpc>
                <a:spcPts val="2011"/>
              </a:lnSpc>
              <a:buFont typeface="Arial"/>
              <a:buChar char="•"/>
            </a:pPr>
            <a:r>
              <a:rPr lang="en-US" sz="1350" spc="-132">
                <a:solidFill>
                  <a:srgbClr val="4D3602"/>
                </a:solidFill>
                <a:latin typeface="Canva Sans"/>
              </a:rPr>
              <a:t>Que Dieu nous a donné son Esprit et que nous ne devons pas être la lumière par nos propres moyens.</a:t>
            </a:r>
          </a:p>
          <a:p>
            <a:pPr marL="291534" indent="-145767" lvl="1">
              <a:lnSpc>
                <a:spcPts val="2011"/>
              </a:lnSpc>
              <a:buFont typeface="Arial"/>
              <a:buChar char="•"/>
            </a:pPr>
            <a:r>
              <a:rPr lang="en-US" sz="1350" spc="-132">
                <a:solidFill>
                  <a:srgbClr val="4D3602"/>
                </a:solidFill>
                <a:latin typeface="Canva Sans"/>
              </a:rPr>
              <a:t>Que Jésus-Christ reviendra de manière visible dans la puissance et la gloire pour accomplir le salut et le jugement.</a:t>
            </a:r>
          </a:p>
          <a:p>
            <a:pPr>
              <a:lnSpc>
                <a:spcPts val="2011"/>
              </a:lnSpc>
            </a:pPr>
          </a:p>
        </p:txBody>
      </p:sp>
      <p:grpSp>
        <p:nvGrpSpPr>
          <p:cNvPr name="Group 14" id="14"/>
          <p:cNvGrpSpPr/>
          <p:nvPr/>
        </p:nvGrpSpPr>
        <p:grpSpPr>
          <a:xfrm rot="0">
            <a:off x="13550671" y="4903779"/>
            <a:ext cx="3474503" cy="3883554"/>
            <a:chOff x="0" y="0"/>
            <a:chExt cx="1123425" cy="1255685"/>
          </a:xfrm>
        </p:grpSpPr>
        <p:sp>
          <p:nvSpPr>
            <p:cNvPr name="Freeform 15" id="15"/>
            <p:cNvSpPr/>
            <p:nvPr/>
          </p:nvSpPr>
          <p:spPr>
            <a:xfrm flipH="false" flipV="false" rot="0">
              <a:off x="0" y="0"/>
              <a:ext cx="1123425" cy="1255685"/>
            </a:xfrm>
            <a:custGeom>
              <a:avLst/>
              <a:gdLst/>
              <a:ahLst/>
              <a:cxnLst/>
              <a:rect r="r" b="b" t="t" l="l"/>
              <a:pathLst>
                <a:path h="1255685" w="1123425">
                  <a:moveTo>
                    <a:pt x="21224" y="0"/>
                  </a:moveTo>
                  <a:lnTo>
                    <a:pt x="1102201" y="0"/>
                  </a:lnTo>
                  <a:cubicBezTo>
                    <a:pt x="1113923" y="0"/>
                    <a:pt x="1123425" y="9502"/>
                    <a:pt x="1123425" y="21224"/>
                  </a:cubicBezTo>
                  <a:lnTo>
                    <a:pt x="1123425" y="1234461"/>
                  </a:lnTo>
                  <a:cubicBezTo>
                    <a:pt x="1123425" y="1246183"/>
                    <a:pt x="1113923" y="1255685"/>
                    <a:pt x="1102201" y="1255685"/>
                  </a:cubicBezTo>
                  <a:lnTo>
                    <a:pt x="21224" y="1255685"/>
                  </a:lnTo>
                  <a:cubicBezTo>
                    <a:pt x="15595" y="1255685"/>
                    <a:pt x="10196" y="1253449"/>
                    <a:pt x="6216" y="1249469"/>
                  </a:cubicBezTo>
                  <a:cubicBezTo>
                    <a:pt x="2236" y="1245488"/>
                    <a:pt x="0" y="1240090"/>
                    <a:pt x="0" y="1234461"/>
                  </a:cubicBezTo>
                  <a:lnTo>
                    <a:pt x="0" y="21224"/>
                  </a:lnTo>
                  <a:cubicBezTo>
                    <a:pt x="0" y="9502"/>
                    <a:pt x="9502" y="0"/>
                    <a:pt x="21224" y="0"/>
                  </a:cubicBezTo>
                  <a:close/>
                </a:path>
              </a:pathLst>
            </a:custGeom>
            <a:solidFill>
              <a:srgbClr val="F8CD7A">
                <a:alpha val="44706"/>
              </a:srgbClr>
            </a:solidFill>
          </p:spPr>
        </p:sp>
        <p:sp>
          <p:nvSpPr>
            <p:cNvPr name="TextBox 16" id="16"/>
            <p:cNvSpPr txBox="true"/>
            <p:nvPr/>
          </p:nvSpPr>
          <p:spPr>
            <a:xfrm>
              <a:off x="0" y="-28575"/>
              <a:ext cx="1123425" cy="1284260"/>
            </a:xfrm>
            <a:prstGeom prst="rect">
              <a:avLst/>
            </a:prstGeom>
          </p:spPr>
          <p:txBody>
            <a:bodyPr anchor="ctr" rtlCol="false" tIns="43987" lIns="43987" bIns="43987" rIns="43987"/>
            <a:lstStyle/>
            <a:p>
              <a:pPr algn="ctr">
                <a:lnSpc>
                  <a:spcPts val="1745"/>
                </a:lnSpc>
              </a:pPr>
            </a:p>
          </p:txBody>
        </p:sp>
      </p:grpSp>
      <p:sp>
        <p:nvSpPr>
          <p:cNvPr name="TextBox 17" id="17"/>
          <p:cNvSpPr txBox="true"/>
          <p:nvPr/>
        </p:nvSpPr>
        <p:spPr>
          <a:xfrm rot="0">
            <a:off x="10077471" y="5582144"/>
            <a:ext cx="3014344" cy="3081226"/>
          </a:xfrm>
          <a:prstGeom prst="rect">
            <a:avLst/>
          </a:prstGeom>
        </p:spPr>
        <p:txBody>
          <a:bodyPr anchor="t" rtlCol="false" tIns="0" lIns="0" bIns="0" rIns="0">
            <a:spAutoFit/>
          </a:bodyPr>
          <a:lstStyle/>
          <a:p>
            <a:pPr marL="291534" indent="-145767" lvl="1">
              <a:lnSpc>
                <a:spcPts val="2038"/>
              </a:lnSpc>
              <a:buFont typeface="Arial"/>
              <a:buChar char="•"/>
            </a:pPr>
            <a:r>
              <a:rPr lang="en-US" sz="1350" spc="-132">
                <a:solidFill>
                  <a:srgbClr val="4D3602"/>
                </a:solidFill>
                <a:latin typeface="Canva Sans"/>
              </a:rPr>
              <a:t>Pour cinq personnes (nommez-les) de mon entourage qui ne connaissent pas Jésus personnellement.</a:t>
            </a:r>
          </a:p>
          <a:p>
            <a:pPr marL="291534" indent="-145767" lvl="1">
              <a:lnSpc>
                <a:spcPts val="2038"/>
              </a:lnSpc>
              <a:buFont typeface="Arial"/>
              <a:buChar char="•"/>
            </a:pPr>
            <a:r>
              <a:rPr lang="en-US" sz="1350" spc="-132">
                <a:solidFill>
                  <a:srgbClr val="4D3602"/>
                </a:solidFill>
                <a:latin typeface="Canva Sans"/>
              </a:rPr>
              <a:t>Pour mon église ; que le but de la mission de Dieu - apporter l'Evangile aux gens, proches et lointains - puisse nous émouvoir à nouveau.</a:t>
            </a:r>
          </a:p>
          <a:p>
            <a:pPr marL="291534" indent="-145767" lvl="1">
              <a:lnSpc>
                <a:spcPts val="2038"/>
              </a:lnSpc>
              <a:buFont typeface="Arial"/>
              <a:buChar char="•"/>
            </a:pPr>
            <a:r>
              <a:rPr lang="en-US" sz="1350" spc="-132">
                <a:solidFill>
                  <a:srgbClr val="4D3602"/>
                </a:solidFill>
                <a:latin typeface="Canva Sans"/>
              </a:rPr>
              <a:t>Pour les personnes qui vivent la persécution ; que Dieu leur donne la persévérance pour continuer à être ses témoins. </a:t>
            </a:r>
          </a:p>
          <a:p>
            <a:pPr>
              <a:lnSpc>
                <a:spcPts val="2038"/>
              </a:lnSpc>
            </a:pPr>
          </a:p>
        </p:txBody>
      </p:sp>
      <p:sp>
        <p:nvSpPr>
          <p:cNvPr name="TextBox 18" id="18"/>
          <p:cNvSpPr txBox="true"/>
          <p:nvPr/>
        </p:nvSpPr>
        <p:spPr>
          <a:xfrm rot="0">
            <a:off x="13794863" y="5610719"/>
            <a:ext cx="2986119" cy="2320403"/>
          </a:xfrm>
          <a:prstGeom prst="rect">
            <a:avLst/>
          </a:prstGeom>
        </p:spPr>
        <p:txBody>
          <a:bodyPr anchor="t" rtlCol="false" tIns="0" lIns="0" bIns="0" rIns="0">
            <a:spAutoFit/>
          </a:bodyPr>
          <a:lstStyle/>
          <a:p>
            <a:pPr algn="just">
              <a:lnSpc>
                <a:spcPts val="1728"/>
              </a:lnSpc>
            </a:pPr>
            <a:r>
              <a:rPr lang="en-US" sz="1350" spc="-137">
                <a:solidFill>
                  <a:srgbClr val="4D3602"/>
                </a:solidFill>
                <a:latin typeface="Canva Sans"/>
              </a:rPr>
              <a:t>Seigneur, je te remercie parce que tu construis ton royaume et que tu reviendras. Remplis-moi à nouveau de ton Esprit, qui me remplit de ton amour pour les personnes qui doivent entendre l'Évangile. Ne me laisse pas me fatiguer. Accorde-moi de la persévérance et de la force, afin que je sois volontiers prêt à me laisser envoyer et utiliser par toi. Merci de ce que ta force agit en moi et me guide. Amen.</a:t>
            </a:r>
          </a:p>
          <a:p>
            <a:pPr algn="just">
              <a:lnSpc>
                <a:spcPts val="1728"/>
              </a:lnSpc>
            </a:pPr>
          </a:p>
        </p:txBody>
      </p:sp>
      <p:sp>
        <p:nvSpPr>
          <p:cNvPr name="TextBox 19" id="19"/>
          <p:cNvSpPr txBox="true"/>
          <p:nvPr/>
        </p:nvSpPr>
        <p:spPr>
          <a:xfrm rot="0">
            <a:off x="10052143" y="1139986"/>
            <a:ext cx="3064998" cy="288922"/>
          </a:xfrm>
          <a:prstGeom prst="rect">
            <a:avLst/>
          </a:prstGeom>
        </p:spPr>
        <p:txBody>
          <a:bodyPr anchor="t" rtlCol="false" tIns="0" lIns="0" bIns="0" rIns="0">
            <a:spAutoFit/>
          </a:bodyPr>
          <a:lstStyle/>
          <a:p>
            <a:pPr>
              <a:lnSpc>
                <a:spcPts val="2406"/>
              </a:lnSpc>
            </a:pPr>
            <a:r>
              <a:rPr lang="en-US" sz="1718">
                <a:solidFill>
                  <a:srgbClr val="C78C49"/>
                </a:solidFill>
                <a:latin typeface="Canva Sans Bold"/>
              </a:rPr>
              <a:t>Louanges et remerciements</a:t>
            </a:r>
          </a:p>
        </p:txBody>
      </p:sp>
      <p:sp>
        <p:nvSpPr>
          <p:cNvPr name="TextBox 20" id="20"/>
          <p:cNvSpPr txBox="true"/>
          <p:nvPr/>
        </p:nvSpPr>
        <p:spPr>
          <a:xfrm rot="0">
            <a:off x="14101219" y="1119719"/>
            <a:ext cx="2716491" cy="288922"/>
          </a:xfrm>
          <a:prstGeom prst="rect">
            <a:avLst/>
          </a:prstGeom>
        </p:spPr>
        <p:txBody>
          <a:bodyPr anchor="t" rtlCol="false" tIns="0" lIns="0" bIns="0" rIns="0">
            <a:spAutoFit/>
          </a:bodyPr>
          <a:lstStyle/>
          <a:p>
            <a:pPr algn="r">
              <a:lnSpc>
                <a:spcPts val="2406"/>
              </a:lnSpc>
            </a:pPr>
            <a:r>
              <a:rPr lang="en-US" sz="1718">
                <a:solidFill>
                  <a:srgbClr val="C78C49"/>
                </a:solidFill>
                <a:latin typeface="Canva Sans Bold"/>
              </a:rPr>
              <a:t>Repentance</a:t>
            </a:r>
          </a:p>
        </p:txBody>
      </p:sp>
      <p:sp>
        <p:nvSpPr>
          <p:cNvPr name="TextBox 21" id="21"/>
          <p:cNvSpPr txBox="true"/>
          <p:nvPr/>
        </p:nvSpPr>
        <p:spPr>
          <a:xfrm rot="0">
            <a:off x="13412546" y="5030647"/>
            <a:ext cx="3405164" cy="288922"/>
          </a:xfrm>
          <a:prstGeom prst="rect">
            <a:avLst/>
          </a:prstGeom>
        </p:spPr>
        <p:txBody>
          <a:bodyPr anchor="t" rtlCol="false" tIns="0" lIns="0" bIns="0" rIns="0">
            <a:spAutoFit/>
          </a:bodyPr>
          <a:lstStyle/>
          <a:p>
            <a:pPr algn="r">
              <a:lnSpc>
                <a:spcPts val="2406"/>
              </a:lnSpc>
            </a:pPr>
            <a:r>
              <a:rPr lang="en-US" sz="1718">
                <a:solidFill>
                  <a:srgbClr val="C78C49"/>
                </a:solidFill>
                <a:latin typeface="Canva Sans Bold"/>
              </a:rPr>
              <a:t>Je pourrais prier ainsi</a:t>
            </a:r>
          </a:p>
        </p:txBody>
      </p:sp>
      <p:sp>
        <p:nvSpPr>
          <p:cNvPr name="TextBox 22" id="22"/>
          <p:cNvSpPr txBox="true"/>
          <p:nvPr/>
        </p:nvSpPr>
        <p:spPr>
          <a:xfrm rot="0">
            <a:off x="10054181" y="5030647"/>
            <a:ext cx="3405164" cy="288922"/>
          </a:xfrm>
          <a:prstGeom prst="rect">
            <a:avLst/>
          </a:prstGeom>
        </p:spPr>
        <p:txBody>
          <a:bodyPr anchor="t" rtlCol="false" tIns="0" lIns="0" bIns="0" rIns="0">
            <a:spAutoFit/>
          </a:bodyPr>
          <a:lstStyle/>
          <a:p>
            <a:pPr>
              <a:lnSpc>
                <a:spcPts val="2406"/>
              </a:lnSpc>
            </a:pPr>
            <a:r>
              <a:rPr lang="en-US" sz="1718">
                <a:solidFill>
                  <a:srgbClr val="C78C49"/>
                </a:solidFill>
                <a:latin typeface="Canva Sans Bold"/>
              </a:rPr>
              <a:t>Intercession</a:t>
            </a:r>
          </a:p>
        </p:txBody>
      </p:sp>
      <p:sp>
        <p:nvSpPr>
          <p:cNvPr name="Freeform 23" id="23"/>
          <p:cNvSpPr/>
          <p:nvPr/>
        </p:nvSpPr>
        <p:spPr>
          <a:xfrm flipH="false" flipV="false" rot="-1301328">
            <a:off x="11484099" y="8630774"/>
            <a:ext cx="7224724" cy="3052446"/>
          </a:xfrm>
          <a:custGeom>
            <a:avLst/>
            <a:gdLst/>
            <a:ahLst/>
            <a:cxnLst/>
            <a:rect r="r" b="b" t="t" l="l"/>
            <a:pathLst>
              <a:path h="3052446" w="7224724">
                <a:moveTo>
                  <a:pt x="0" y="0"/>
                </a:moveTo>
                <a:lnTo>
                  <a:pt x="7224724" y="0"/>
                </a:lnTo>
                <a:lnTo>
                  <a:pt x="7224724" y="3052446"/>
                </a:lnTo>
                <a:lnTo>
                  <a:pt x="0" y="30524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4" id="24"/>
          <p:cNvSpPr/>
          <p:nvPr/>
        </p:nvSpPr>
        <p:spPr>
          <a:xfrm flipH="false" flipV="false" rot="1194577">
            <a:off x="-2006194" y="6270128"/>
            <a:ext cx="11040276" cy="4664517"/>
          </a:xfrm>
          <a:custGeom>
            <a:avLst/>
            <a:gdLst/>
            <a:ahLst/>
            <a:cxnLst/>
            <a:rect r="r" b="b" t="t" l="l"/>
            <a:pathLst>
              <a:path h="4664517" w="11040276">
                <a:moveTo>
                  <a:pt x="0" y="0"/>
                </a:moveTo>
                <a:lnTo>
                  <a:pt x="11040277" y="0"/>
                </a:lnTo>
                <a:lnTo>
                  <a:pt x="11040277" y="4664516"/>
                </a:lnTo>
                <a:lnTo>
                  <a:pt x="0" y="4664516"/>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1421350">
            <a:off x="-1408750" y="8166644"/>
            <a:ext cx="8149332" cy="3443093"/>
          </a:xfrm>
          <a:custGeom>
            <a:avLst/>
            <a:gdLst/>
            <a:ahLst/>
            <a:cxnLst/>
            <a:rect r="r" b="b" t="t" l="l"/>
            <a:pathLst>
              <a:path h="3443093" w="8149332">
                <a:moveTo>
                  <a:pt x="0" y="0"/>
                </a:moveTo>
                <a:lnTo>
                  <a:pt x="8149332" y="0"/>
                </a:lnTo>
                <a:lnTo>
                  <a:pt x="8149332" y="3443092"/>
                </a:lnTo>
                <a:lnTo>
                  <a:pt x="0" y="344309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794835" y="4134289"/>
            <a:ext cx="1335058" cy="1335058"/>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8" id="28"/>
            <p:cNvSpPr txBox="true"/>
            <p:nvPr/>
          </p:nvSpPr>
          <p:spPr>
            <a:xfrm>
              <a:off x="76200" y="47625"/>
              <a:ext cx="660400" cy="688975"/>
            </a:xfrm>
            <a:prstGeom prst="rect">
              <a:avLst/>
            </a:prstGeom>
          </p:spPr>
          <p:txBody>
            <a:bodyPr anchor="ctr" rtlCol="false" tIns="64425" lIns="64425" bIns="64425" rIns="64425"/>
            <a:lstStyle/>
            <a:p>
              <a:pPr algn="ctr">
                <a:lnSpc>
                  <a:spcPts val="1745"/>
                </a:lnSpc>
              </a:pPr>
            </a:p>
          </p:txBody>
        </p:sp>
      </p:grpSp>
      <p:sp>
        <p:nvSpPr>
          <p:cNvPr name="Freeform 29" id="29"/>
          <p:cNvSpPr/>
          <p:nvPr/>
        </p:nvSpPr>
        <p:spPr>
          <a:xfrm flipH="false" flipV="false" rot="0">
            <a:off x="13036862" y="4362591"/>
            <a:ext cx="851003" cy="878454"/>
          </a:xfrm>
          <a:custGeom>
            <a:avLst/>
            <a:gdLst/>
            <a:ahLst/>
            <a:cxnLst/>
            <a:rect r="r" b="b" t="t" l="l"/>
            <a:pathLst>
              <a:path h="878454" w="851003">
                <a:moveTo>
                  <a:pt x="0" y="0"/>
                </a:moveTo>
                <a:lnTo>
                  <a:pt x="851003" y="0"/>
                </a:lnTo>
                <a:lnTo>
                  <a:pt x="851003" y="878454"/>
                </a:lnTo>
                <a:lnTo>
                  <a:pt x="0" y="8784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grpSp>
        <p:nvGrpSpPr>
          <p:cNvPr name="Group 30" id="30"/>
          <p:cNvGrpSpPr/>
          <p:nvPr/>
        </p:nvGrpSpPr>
        <p:grpSpPr>
          <a:xfrm rot="0">
            <a:off x="12378129" y="9386651"/>
            <a:ext cx="534674" cy="231492"/>
            <a:chOff x="0" y="0"/>
            <a:chExt cx="199811" cy="86510"/>
          </a:xfrm>
        </p:grpSpPr>
        <p:sp>
          <p:nvSpPr>
            <p:cNvPr name="Freeform 31" id="31"/>
            <p:cNvSpPr/>
            <p:nvPr/>
          </p:nvSpPr>
          <p:spPr>
            <a:xfrm flipH="false" flipV="false" rot="0">
              <a:off x="0" y="0"/>
              <a:ext cx="199811" cy="86510"/>
            </a:xfrm>
            <a:custGeom>
              <a:avLst/>
              <a:gdLst/>
              <a:ahLst/>
              <a:cxnLst/>
              <a:rect r="r" b="b" t="t" l="l"/>
              <a:pathLst>
                <a:path h="86510" w="199811">
                  <a:moveTo>
                    <a:pt x="43255" y="0"/>
                  </a:moveTo>
                  <a:lnTo>
                    <a:pt x="156556" y="0"/>
                  </a:lnTo>
                  <a:cubicBezTo>
                    <a:pt x="168028" y="0"/>
                    <a:pt x="179030" y="4557"/>
                    <a:pt x="187142" y="12669"/>
                  </a:cubicBezTo>
                  <a:cubicBezTo>
                    <a:pt x="195254" y="20781"/>
                    <a:pt x="199811" y="31783"/>
                    <a:pt x="199811" y="43255"/>
                  </a:cubicBezTo>
                  <a:lnTo>
                    <a:pt x="199811" y="43255"/>
                  </a:lnTo>
                  <a:cubicBezTo>
                    <a:pt x="199811" y="54727"/>
                    <a:pt x="195254" y="65729"/>
                    <a:pt x="187142" y="73841"/>
                  </a:cubicBezTo>
                  <a:cubicBezTo>
                    <a:pt x="179030" y="81953"/>
                    <a:pt x="168028" y="86510"/>
                    <a:pt x="156556" y="86510"/>
                  </a:cubicBezTo>
                  <a:lnTo>
                    <a:pt x="43255" y="86510"/>
                  </a:lnTo>
                  <a:cubicBezTo>
                    <a:pt x="31783" y="86510"/>
                    <a:pt x="20781" y="81953"/>
                    <a:pt x="12669" y="73841"/>
                  </a:cubicBezTo>
                  <a:cubicBezTo>
                    <a:pt x="4557" y="65729"/>
                    <a:pt x="0" y="54727"/>
                    <a:pt x="0" y="43255"/>
                  </a:cubicBezTo>
                  <a:lnTo>
                    <a:pt x="0" y="43255"/>
                  </a:lnTo>
                  <a:cubicBezTo>
                    <a:pt x="0" y="31783"/>
                    <a:pt x="4557" y="20781"/>
                    <a:pt x="12669" y="12669"/>
                  </a:cubicBezTo>
                  <a:cubicBezTo>
                    <a:pt x="20781" y="4557"/>
                    <a:pt x="31783" y="0"/>
                    <a:pt x="43255" y="0"/>
                  </a:cubicBezTo>
                  <a:close/>
                </a:path>
              </a:pathLst>
            </a:custGeom>
            <a:solidFill>
              <a:srgbClr val="F7F1EB"/>
            </a:solidFill>
            <a:ln w="9525" cap="rnd">
              <a:solidFill>
                <a:srgbClr val="C78C49"/>
              </a:solidFill>
              <a:prstDash val="solid"/>
              <a:round/>
            </a:ln>
          </p:spPr>
        </p:sp>
        <p:sp>
          <p:nvSpPr>
            <p:cNvPr name="TextBox 32" id="32"/>
            <p:cNvSpPr txBox="true"/>
            <p:nvPr/>
          </p:nvSpPr>
          <p:spPr>
            <a:xfrm>
              <a:off x="0" y="-28575"/>
              <a:ext cx="199811" cy="115085"/>
            </a:xfrm>
            <a:prstGeom prst="rect">
              <a:avLst/>
            </a:prstGeom>
          </p:spPr>
          <p:txBody>
            <a:bodyPr anchor="ctr" rtlCol="false" tIns="48716" lIns="48716" bIns="48716" rIns="48716"/>
            <a:lstStyle/>
            <a:p>
              <a:pPr algn="ctr">
                <a:lnSpc>
                  <a:spcPts val="1745"/>
                </a:lnSpc>
              </a:pPr>
            </a:p>
          </p:txBody>
        </p:sp>
      </p:grpSp>
      <p:sp>
        <p:nvSpPr>
          <p:cNvPr name="TextBox 33" id="33"/>
          <p:cNvSpPr txBox="true"/>
          <p:nvPr/>
        </p:nvSpPr>
        <p:spPr>
          <a:xfrm rot="0">
            <a:off x="12553728" y="9389569"/>
            <a:ext cx="183476" cy="207718"/>
          </a:xfrm>
          <a:prstGeom prst="rect">
            <a:avLst/>
          </a:prstGeom>
        </p:spPr>
        <p:txBody>
          <a:bodyPr anchor="t" rtlCol="false" tIns="0" lIns="0" bIns="0" rIns="0">
            <a:spAutoFit/>
          </a:bodyPr>
          <a:lstStyle/>
          <a:p>
            <a:pPr algn="ctr">
              <a:lnSpc>
                <a:spcPts val="1745"/>
              </a:lnSpc>
            </a:pPr>
            <a:r>
              <a:rPr lang="en-US" sz="1246">
                <a:solidFill>
                  <a:srgbClr val="000000"/>
                </a:solidFill>
                <a:latin typeface="Canva Sans Bold"/>
              </a:rPr>
              <a:t>25</a:t>
            </a:r>
          </a:p>
        </p:txBody>
      </p:sp>
      <p:sp>
        <p:nvSpPr>
          <p:cNvPr name="Freeform 34" id="34"/>
          <p:cNvSpPr/>
          <p:nvPr/>
        </p:nvSpPr>
        <p:spPr>
          <a:xfrm flipH="false" flipV="false" rot="-795469">
            <a:off x="753301" y="1511852"/>
            <a:ext cx="6269042" cy="3808443"/>
          </a:xfrm>
          <a:custGeom>
            <a:avLst/>
            <a:gdLst/>
            <a:ahLst/>
            <a:cxnLst/>
            <a:rect r="r" b="b" t="t" l="l"/>
            <a:pathLst>
              <a:path h="3808443" w="6269042">
                <a:moveTo>
                  <a:pt x="0" y="0"/>
                </a:moveTo>
                <a:lnTo>
                  <a:pt x="6269042" y="0"/>
                </a:lnTo>
                <a:lnTo>
                  <a:pt x="6269042" y="3808443"/>
                </a:lnTo>
                <a:lnTo>
                  <a:pt x="0" y="3808443"/>
                </a:lnTo>
                <a:lnTo>
                  <a:pt x="0" y="0"/>
                </a:lnTo>
                <a:close/>
              </a:path>
            </a:pathLst>
          </a:custGeom>
          <a:blipFill>
            <a:blip r:embed="rId6">
              <a:alphaModFix amt="31000"/>
              <a:extLst>
                <a:ext uri="{96DAC541-7B7A-43D3-8B79-37D633B846F1}">
                  <asvg:svgBlip xmlns:asvg="http://schemas.microsoft.com/office/drawing/2016/SVG/main" r:embed="rId7"/>
                </a:ext>
              </a:extLst>
            </a:blip>
            <a:stretch>
              <a:fillRect l="0" t="0" r="0" b="0"/>
            </a:stretch>
          </a:blipFill>
        </p:spPr>
      </p:sp>
      <p:sp>
        <p:nvSpPr>
          <p:cNvPr name="TextBox 35" id="35"/>
          <p:cNvSpPr txBox="true"/>
          <p:nvPr/>
        </p:nvSpPr>
        <p:spPr>
          <a:xfrm rot="0">
            <a:off x="898799" y="3743937"/>
            <a:ext cx="8699442" cy="1725410"/>
          </a:xfrm>
          <a:prstGeom prst="rect">
            <a:avLst/>
          </a:prstGeom>
        </p:spPr>
        <p:txBody>
          <a:bodyPr anchor="t" rtlCol="false" tIns="0" lIns="0" bIns="0" rIns="0">
            <a:spAutoFit/>
          </a:bodyPr>
          <a:lstStyle/>
          <a:p>
            <a:pPr algn="ctr">
              <a:lnSpc>
                <a:spcPts val="7088"/>
              </a:lnSpc>
            </a:pPr>
            <a:r>
              <a:rPr lang="en-US" sz="5063">
                <a:solidFill>
                  <a:srgbClr val="000000"/>
                </a:solidFill>
                <a:latin typeface="Canva Sans Bold"/>
              </a:rPr>
              <a:t>La mission de Dieu ... exige de la persévérance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072612" y="602346"/>
            <a:ext cx="3367650" cy="3586287"/>
            <a:chOff x="0" y="0"/>
            <a:chExt cx="1123425" cy="1196361"/>
          </a:xfrm>
        </p:grpSpPr>
        <p:sp>
          <p:nvSpPr>
            <p:cNvPr name="Freeform 3" id="3"/>
            <p:cNvSpPr/>
            <p:nvPr/>
          </p:nvSpPr>
          <p:spPr>
            <a:xfrm flipH="false" flipV="false" rot="0">
              <a:off x="0" y="0"/>
              <a:ext cx="1123425" cy="1196361"/>
            </a:xfrm>
            <a:custGeom>
              <a:avLst/>
              <a:gdLst/>
              <a:ahLst/>
              <a:cxnLst/>
              <a:rect r="r" b="b" t="t" l="l"/>
              <a:pathLst>
                <a:path h="1196361" w="1123425">
                  <a:moveTo>
                    <a:pt x="21897" y="0"/>
                  </a:moveTo>
                  <a:lnTo>
                    <a:pt x="1101528" y="0"/>
                  </a:lnTo>
                  <a:cubicBezTo>
                    <a:pt x="1107335" y="0"/>
                    <a:pt x="1112905" y="2307"/>
                    <a:pt x="1117011" y="6414"/>
                  </a:cubicBezTo>
                  <a:cubicBezTo>
                    <a:pt x="1121118" y="10520"/>
                    <a:pt x="1123425" y="16090"/>
                    <a:pt x="1123425" y="21897"/>
                  </a:cubicBezTo>
                  <a:lnTo>
                    <a:pt x="1123425" y="1174463"/>
                  </a:lnTo>
                  <a:cubicBezTo>
                    <a:pt x="1123425" y="1180271"/>
                    <a:pt x="1121118" y="1185841"/>
                    <a:pt x="1117011" y="1189947"/>
                  </a:cubicBezTo>
                  <a:cubicBezTo>
                    <a:pt x="1112905" y="1194054"/>
                    <a:pt x="1107335" y="1196361"/>
                    <a:pt x="1101528" y="1196361"/>
                  </a:cubicBezTo>
                  <a:lnTo>
                    <a:pt x="21897" y="1196361"/>
                  </a:lnTo>
                  <a:cubicBezTo>
                    <a:pt x="16090" y="1196361"/>
                    <a:pt x="10520" y="1194054"/>
                    <a:pt x="6414" y="1189947"/>
                  </a:cubicBezTo>
                  <a:cubicBezTo>
                    <a:pt x="2307" y="1185841"/>
                    <a:pt x="0" y="1180271"/>
                    <a:pt x="0" y="1174463"/>
                  </a:cubicBezTo>
                  <a:lnTo>
                    <a:pt x="0" y="21897"/>
                  </a:lnTo>
                  <a:cubicBezTo>
                    <a:pt x="0" y="16090"/>
                    <a:pt x="2307" y="10520"/>
                    <a:pt x="6414" y="6414"/>
                  </a:cubicBezTo>
                  <a:cubicBezTo>
                    <a:pt x="10520" y="2307"/>
                    <a:pt x="16090" y="0"/>
                    <a:pt x="21897" y="0"/>
                  </a:cubicBezTo>
                  <a:close/>
                </a:path>
              </a:pathLst>
            </a:custGeom>
            <a:solidFill>
              <a:srgbClr val="EFE1C8">
                <a:alpha val="44706"/>
              </a:srgbClr>
            </a:solidFill>
          </p:spPr>
        </p:sp>
        <p:sp>
          <p:nvSpPr>
            <p:cNvPr name="TextBox 4" id="4"/>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grpSp>
        <p:nvGrpSpPr>
          <p:cNvPr name="Group 5" id="5"/>
          <p:cNvGrpSpPr/>
          <p:nvPr/>
        </p:nvGrpSpPr>
        <p:grpSpPr>
          <a:xfrm rot="0">
            <a:off x="13617296" y="602346"/>
            <a:ext cx="3367650" cy="3586287"/>
            <a:chOff x="0" y="0"/>
            <a:chExt cx="1123425" cy="1196361"/>
          </a:xfrm>
        </p:grpSpPr>
        <p:sp>
          <p:nvSpPr>
            <p:cNvPr name="Freeform 6" id="6"/>
            <p:cNvSpPr/>
            <p:nvPr/>
          </p:nvSpPr>
          <p:spPr>
            <a:xfrm flipH="false" flipV="false" rot="0">
              <a:off x="0" y="0"/>
              <a:ext cx="1123425" cy="1196361"/>
            </a:xfrm>
            <a:custGeom>
              <a:avLst/>
              <a:gdLst/>
              <a:ahLst/>
              <a:cxnLst/>
              <a:rect r="r" b="b" t="t" l="l"/>
              <a:pathLst>
                <a:path h="1196361" w="1123425">
                  <a:moveTo>
                    <a:pt x="21897" y="0"/>
                  </a:moveTo>
                  <a:lnTo>
                    <a:pt x="1101528" y="0"/>
                  </a:lnTo>
                  <a:cubicBezTo>
                    <a:pt x="1107335" y="0"/>
                    <a:pt x="1112905" y="2307"/>
                    <a:pt x="1117011" y="6414"/>
                  </a:cubicBezTo>
                  <a:cubicBezTo>
                    <a:pt x="1121118" y="10520"/>
                    <a:pt x="1123425" y="16090"/>
                    <a:pt x="1123425" y="21897"/>
                  </a:cubicBezTo>
                  <a:lnTo>
                    <a:pt x="1123425" y="1174463"/>
                  </a:lnTo>
                  <a:cubicBezTo>
                    <a:pt x="1123425" y="1180271"/>
                    <a:pt x="1121118" y="1185841"/>
                    <a:pt x="1117011" y="1189947"/>
                  </a:cubicBezTo>
                  <a:cubicBezTo>
                    <a:pt x="1112905" y="1194054"/>
                    <a:pt x="1107335" y="1196361"/>
                    <a:pt x="1101528" y="1196361"/>
                  </a:cubicBezTo>
                  <a:lnTo>
                    <a:pt x="21897" y="1196361"/>
                  </a:lnTo>
                  <a:cubicBezTo>
                    <a:pt x="16090" y="1196361"/>
                    <a:pt x="10520" y="1194054"/>
                    <a:pt x="6414" y="1189947"/>
                  </a:cubicBezTo>
                  <a:cubicBezTo>
                    <a:pt x="2307" y="1185841"/>
                    <a:pt x="0" y="1180271"/>
                    <a:pt x="0" y="1174463"/>
                  </a:cubicBezTo>
                  <a:lnTo>
                    <a:pt x="0" y="21897"/>
                  </a:lnTo>
                  <a:cubicBezTo>
                    <a:pt x="0" y="16090"/>
                    <a:pt x="2307" y="10520"/>
                    <a:pt x="6414" y="6414"/>
                  </a:cubicBezTo>
                  <a:cubicBezTo>
                    <a:pt x="10520" y="2307"/>
                    <a:pt x="16090" y="0"/>
                    <a:pt x="21897" y="0"/>
                  </a:cubicBezTo>
                  <a:close/>
                </a:path>
              </a:pathLst>
            </a:custGeom>
            <a:solidFill>
              <a:srgbClr val="F1DBB0">
                <a:alpha val="44706"/>
              </a:srgbClr>
            </a:solidFill>
          </p:spPr>
        </p:sp>
        <p:sp>
          <p:nvSpPr>
            <p:cNvPr name="TextBox 7" id="7"/>
            <p:cNvSpPr txBox="true"/>
            <p:nvPr/>
          </p:nvSpPr>
          <p:spPr>
            <a:xfrm>
              <a:off x="0" y="-28575"/>
              <a:ext cx="1123425" cy="1224936"/>
            </a:xfrm>
            <a:prstGeom prst="rect">
              <a:avLst/>
            </a:prstGeom>
          </p:spPr>
          <p:txBody>
            <a:bodyPr anchor="ctr" rtlCol="false" tIns="43987" lIns="43987" bIns="43987" rIns="43987"/>
            <a:lstStyle/>
            <a:p>
              <a:pPr algn="ctr">
                <a:lnSpc>
                  <a:spcPts val="1745"/>
                </a:lnSpc>
              </a:pPr>
            </a:p>
          </p:txBody>
        </p:sp>
      </p:grpSp>
      <p:sp>
        <p:nvSpPr>
          <p:cNvPr name="TextBox 8" id="8"/>
          <p:cNvSpPr txBox="true"/>
          <p:nvPr/>
        </p:nvSpPr>
        <p:spPr>
          <a:xfrm rot="0">
            <a:off x="13812029" y="994537"/>
            <a:ext cx="2989497" cy="2744753"/>
          </a:xfrm>
          <a:prstGeom prst="rect">
            <a:avLst/>
          </a:prstGeom>
        </p:spPr>
        <p:txBody>
          <a:bodyPr anchor="t" rtlCol="false" tIns="0" lIns="0" bIns="0" rIns="0">
            <a:spAutoFit/>
          </a:bodyPr>
          <a:lstStyle/>
          <a:p>
            <a:pPr marL="282877" indent="-141438" lvl="1">
              <a:lnSpc>
                <a:spcPts val="2004"/>
              </a:lnSpc>
              <a:buFont typeface="Arial"/>
              <a:buChar char="•"/>
            </a:pPr>
            <a:r>
              <a:rPr lang="en-US" sz="1310" spc="-133">
                <a:solidFill>
                  <a:srgbClr val="4D3602"/>
                </a:solidFill>
                <a:latin typeface="Canva Sans"/>
              </a:rPr>
              <a:t>Nous nous repentons parce que nous avons si souvent pensé que nous étions le centre du monde en Europe et que nous n'avons pas réalisé à quel point nous étions en réalité devenus spirituellement pauvres.</a:t>
            </a:r>
          </a:p>
          <a:p>
            <a:pPr marL="282877" indent="-141438" lvl="1">
              <a:lnSpc>
                <a:spcPts val="2004"/>
              </a:lnSpc>
              <a:buFont typeface="Arial"/>
              <a:buChar char="•"/>
            </a:pPr>
            <a:r>
              <a:rPr lang="en-US" sz="1310" spc="-133">
                <a:solidFill>
                  <a:srgbClr val="4D3602"/>
                </a:solidFill>
                <a:latin typeface="Canva Sans"/>
              </a:rPr>
              <a:t>Nous nous repentons parce que nous avons souvent été aveugles à l'action puissante de Dieu dans notre monde et parfois directement dans notre voisinage.</a:t>
            </a:r>
          </a:p>
          <a:p>
            <a:pPr>
              <a:lnSpc>
                <a:spcPts val="2004"/>
              </a:lnSpc>
            </a:pPr>
          </a:p>
        </p:txBody>
      </p:sp>
      <p:sp>
        <p:nvSpPr>
          <p:cNvPr name="Freeform 9" id="9"/>
          <p:cNvSpPr/>
          <p:nvPr/>
        </p:nvSpPr>
        <p:spPr>
          <a:xfrm flipH="false" flipV="false" rot="-1301328">
            <a:off x="11602486" y="8466573"/>
            <a:ext cx="7419893" cy="3134905"/>
          </a:xfrm>
          <a:custGeom>
            <a:avLst/>
            <a:gdLst/>
            <a:ahLst/>
            <a:cxnLst/>
            <a:rect r="r" b="b" t="t" l="l"/>
            <a:pathLst>
              <a:path h="3134905" w="7419893">
                <a:moveTo>
                  <a:pt x="0" y="0"/>
                </a:moveTo>
                <a:lnTo>
                  <a:pt x="7419893" y="0"/>
                </a:lnTo>
                <a:lnTo>
                  <a:pt x="7419893" y="3134905"/>
                </a:lnTo>
                <a:lnTo>
                  <a:pt x="0" y="31349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1301328">
            <a:off x="7890477" y="5318978"/>
            <a:ext cx="11883878" cy="5020938"/>
          </a:xfrm>
          <a:custGeom>
            <a:avLst/>
            <a:gdLst/>
            <a:ahLst/>
            <a:cxnLst/>
            <a:rect r="r" b="b" t="t" l="l"/>
            <a:pathLst>
              <a:path h="5020938" w="11883878">
                <a:moveTo>
                  <a:pt x="0" y="0"/>
                </a:moveTo>
                <a:lnTo>
                  <a:pt x="11883878" y="0"/>
                </a:lnTo>
                <a:lnTo>
                  <a:pt x="11883878" y="5020939"/>
                </a:lnTo>
                <a:lnTo>
                  <a:pt x="0" y="5020939"/>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grpSp>
        <p:nvGrpSpPr>
          <p:cNvPr name="Group 11" id="11"/>
          <p:cNvGrpSpPr/>
          <p:nvPr/>
        </p:nvGrpSpPr>
        <p:grpSpPr>
          <a:xfrm rot="0">
            <a:off x="10072612" y="4326620"/>
            <a:ext cx="3367650" cy="4091268"/>
            <a:chOff x="0" y="0"/>
            <a:chExt cx="1123425" cy="1364819"/>
          </a:xfrm>
        </p:grpSpPr>
        <p:sp>
          <p:nvSpPr>
            <p:cNvPr name="Freeform 12" id="12"/>
            <p:cNvSpPr/>
            <p:nvPr/>
          </p:nvSpPr>
          <p:spPr>
            <a:xfrm flipH="false" flipV="false" rot="0">
              <a:off x="0" y="0"/>
              <a:ext cx="1123425" cy="1364819"/>
            </a:xfrm>
            <a:custGeom>
              <a:avLst/>
              <a:gdLst/>
              <a:ahLst/>
              <a:cxnLst/>
              <a:rect r="r" b="b" t="t" l="l"/>
              <a:pathLst>
                <a:path h="1364819" w="1123425">
                  <a:moveTo>
                    <a:pt x="21897" y="0"/>
                  </a:moveTo>
                  <a:lnTo>
                    <a:pt x="1101528" y="0"/>
                  </a:lnTo>
                  <a:cubicBezTo>
                    <a:pt x="1107335" y="0"/>
                    <a:pt x="1112905" y="2307"/>
                    <a:pt x="1117011" y="6414"/>
                  </a:cubicBezTo>
                  <a:cubicBezTo>
                    <a:pt x="1121118" y="10520"/>
                    <a:pt x="1123425" y="16090"/>
                    <a:pt x="1123425" y="21897"/>
                  </a:cubicBezTo>
                  <a:lnTo>
                    <a:pt x="1123425" y="1342922"/>
                  </a:lnTo>
                  <a:cubicBezTo>
                    <a:pt x="1123425" y="1348729"/>
                    <a:pt x="1121118" y="1354299"/>
                    <a:pt x="1117011" y="1358405"/>
                  </a:cubicBezTo>
                  <a:cubicBezTo>
                    <a:pt x="1112905" y="1362512"/>
                    <a:pt x="1107335" y="1364819"/>
                    <a:pt x="1101528" y="1364819"/>
                  </a:cubicBezTo>
                  <a:lnTo>
                    <a:pt x="21897" y="1364819"/>
                  </a:lnTo>
                  <a:cubicBezTo>
                    <a:pt x="16090" y="1364819"/>
                    <a:pt x="10520" y="1362512"/>
                    <a:pt x="6414" y="1358405"/>
                  </a:cubicBezTo>
                  <a:cubicBezTo>
                    <a:pt x="2307" y="1354299"/>
                    <a:pt x="0" y="1348729"/>
                    <a:pt x="0" y="1342922"/>
                  </a:cubicBezTo>
                  <a:lnTo>
                    <a:pt x="0" y="21897"/>
                  </a:lnTo>
                  <a:cubicBezTo>
                    <a:pt x="0" y="16090"/>
                    <a:pt x="2307" y="10520"/>
                    <a:pt x="6414" y="6414"/>
                  </a:cubicBezTo>
                  <a:cubicBezTo>
                    <a:pt x="10520" y="2307"/>
                    <a:pt x="16090" y="0"/>
                    <a:pt x="21897" y="0"/>
                  </a:cubicBezTo>
                  <a:close/>
                </a:path>
              </a:pathLst>
            </a:custGeom>
            <a:solidFill>
              <a:srgbClr val="F1D399">
                <a:alpha val="44706"/>
              </a:srgbClr>
            </a:solidFill>
          </p:spPr>
        </p:sp>
        <p:sp>
          <p:nvSpPr>
            <p:cNvPr name="TextBox 13" id="13"/>
            <p:cNvSpPr txBox="true"/>
            <p:nvPr/>
          </p:nvSpPr>
          <p:spPr>
            <a:xfrm>
              <a:off x="0" y="-28575"/>
              <a:ext cx="1123425" cy="1393394"/>
            </a:xfrm>
            <a:prstGeom prst="rect">
              <a:avLst/>
            </a:prstGeom>
          </p:spPr>
          <p:txBody>
            <a:bodyPr anchor="ctr" rtlCol="false" tIns="43987" lIns="43987" bIns="43987" rIns="43987"/>
            <a:lstStyle/>
            <a:p>
              <a:pPr algn="ctr">
                <a:lnSpc>
                  <a:spcPts val="1745"/>
                </a:lnSpc>
              </a:pPr>
            </a:p>
          </p:txBody>
        </p:sp>
      </p:grpSp>
      <p:sp>
        <p:nvSpPr>
          <p:cNvPr name="TextBox 14" id="14"/>
          <p:cNvSpPr txBox="true"/>
          <p:nvPr/>
        </p:nvSpPr>
        <p:spPr>
          <a:xfrm rot="0">
            <a:off x="10250909" y="1067280"/>
            <a:ext cx="2789954" cy="2855264"/>
          </a:xfrm>
          <a:prstGeom prst="rect">
            <a:avLst/>
          </a:prstGeom>
        </p:spPr>
        <p:txBody>
          <a:bodyPr anchor="t" rtlCol="false" tIns="0" lIns="0" bIns="0" rIns="0">
            <a:spAutoFit/>
          </a:bodyPr>
          <a:lstStyle/>
          <a:p>
            <a:pPr marL="282569" indent="-141284" lvl="1">
              <a:lnSpc>
                <a:spcPts val="1950"/>
              </a:lnSpc>
              <a:buFont typeface="Arial"/>
              <a:buChar char="•"/>
            </a:pPr>
            <a:r>
              <a:rPr lang="en-US" sz="1308" spc="-128">
                <a:solidFill>
                  <a:srgbClr val="4D3602"/>
                </a:solidFill>
                <a:latin typeface="Canva Sans"/>
              </a:rPr>
              <a:t>Nous louons Dieu parce qu'il poursuit sa mission de manière inattendue et merveilleuse.</a:t>
            </a:r>
          </a:p>
          <a:p>
            <a:pPr marL="282569" indent="-141284" lvl="1">
              <a:lnSpc>
                <a:spcPts val="1950"/>
              </a:lnSpc>
              <a:buFont typeface="Arial"/>
              <a:buChar char="•"/>
            </a:pPr>
            <a:r>
              <a:rPr lang="en-US" sz="1308" spc="-128">
                <a:solidFill>
                  <a:srgbClr val="4D3602"/>
                </a:solidFill>
                <a:latin typeface="Canva Sans"/>
              </a:rPr>
              <a:t>Nous remercions Dieu pour son action dans des pays longtemps fermés et inaccessibles.</a:t>
            </a:r>
          </a:p>
          <a:p>
            <a:pPr marL="282569" indent="-141284" lvl="1">
              <a:lnSpc>
                <a:spcPts val="1950"/>
              </a:lnSpc>
              <a:buFont typeface="Arial"/>
              <a:buChar char="•"/>
            </a:pPr>
            <a:r>
              <a:rPr lang="en-US" sz="1308" spc="-128">
                <a:solidFill>
                  <a:srgbClr val="4D3602"/>
                </a:solidFill>
                <a:latin typeface="Canva Sans"/>
              </a:rPr>
              <a:t>Nous remercions Dieu pour tous ceux qui se laissent engager dans sa mission mondiale, notamment les innombrables femmes et hommes inconnus dans les Églises du Sud.</a:t>
            </a:r>
          </a:p>
          <a:p>
            <a:pPr>
              <a:lnSpc>
                <a:spcPts val="1950"/>
              </a:lnSpc>
            </a:pPr>
          </a:p>
        </p:txBody>
      </p:sp>
      <p:grpSp>
        <p:nvGrpSpPr>
          <p:cNvPr name="Group 15" id="15"/>
          <p:cNvGrpSpPr/>
          <p:nvPr/>
        </p:nvGrpSpPr>
        <p:grpSpPr>
          <a:xfrm rot="0">
            <a:off x="13622952" y="4326620"/>
            <a:ext cx="3367650" cy="4752797"/>
            <a:chOff x="0" y="0"/>
            <a:chExt cx="1123425" cy="1585500"/>
          </a:xfrm>
        </p:grpSpPr>
        <p:sp>
          <p:nvSpPr>
            <p:cNvPr name="Freeform 16" id="16"/>
            <p:cNvSpPr/>
            <p:nvPr/>
          </p:nvSpPr>
          <p:spPr>
            <a:xfrm flipH="false" flipV="false" rot="0">
              <a:off x="0" y="0"/>
              <a:ext cx="1123425" cy="1585500"/>
            </a:xfrm>
            <a:custGeom>
              <a:avLst/>
              <a:gdLst/>
              <a:ahLst/>
              <a:cxnLst/>
              <a:rect r="r" b="b" t="t" l="l"/>
              <a:pathLst>
                <a:path h="1585500" w="1123425">
                  <a:moveTo>
                    <a:pt x="21897" y="0"/>
                  </a:moveTo>
                  <a:lnTo>
                    <a:pt x="1101528" y="0"/>
                  </a:lnTo>
                  <a:cubicBezTo>
                    <a:pt x="1107335" y="0"/>
                    <a:pt x="1112905" y="2307"/>
                    <a:pt x="1117011" y="6414"/>
                  </a:cubicBezTo>
                  <a:cubicBezTo>
                    <a:pt x="1121118" y="10520"/>
                    <a:pt x="1123425" y="16090"/>
                    <a:pt x="1123425" y="21897"/>
                  </a:cubicBezTo>
                  <a:lnTo>
                    <a:pt x="1123425" y="1563603"/>
                  </a:lnTo>
                  <a:cubicBezTo>
                    <a:pt x="1123425" y="1569411"/>
                    <a:pt x="1121118" y="1574980"/>
                    <a:pt x="1117011" y="1579087"/>
                  </a:cubicBezTo>
                  <a:cubicBezTo>
                    <a:pt x="1112905" y="1583193"/>
                    <a:pt x="1107335" y="1585500"/>
                    <a:pt x="1101528" y="1585500"/>
                  </a:cubicBezTo>
                  <a:lnTo>
                    <a:pt x="21897" y="1585500"/>
                  </a:lnTo>
                  <a:cubicBezTo>
                    <a:pt x="16090" y="1585500"/>
                    <a:pt x="10520" y="1583193"/>
                    <a:pt x="6414" y="1579087"/>
                  </a:cubicBezTo>
                  <a:cubicBezTo>
                    <a:pt x="2307" y="1574980"/>
                    <a:pt x="0" y="1569411"/>
                    <a:pt x="0" y="1563603"/>
                  </a:cubicBezTo>
                  <a:lnTo>
                    <a:pt x="0" y="21897"/>
                  </a:lnTo>
                  <a:cubicBezTo>
                    <a:pt x="0" y="16090"/>
                    <a:pt x="2307" y="10520"/>
                    <a:pt x="6414" y="6414"/>
                  </a:cubicBezTo>
                  <a:cubicBezTo>
                    <a:pt x="10520" y="2307"/>
                    <a:pt x="16090" y="0"/>
                    <a:pt x="21897" y="0"/>
                  </a:cubicBezTo>
                  <a:close/>
                </a:path>
              </a:pathLst>
            </a:custGeom>
            <a:solidFill>
              <a:srgbClr val="F8CD7A">
                <a:alpha val="44706"/>
              </a:srgbClr>
            </a:solidFill>
          </p:spPr>
        </p:sp>
        <p:sp>
          <p:nvSpPr>
            <p:cNvPr name="TextBox 17" id="17"/>
            <p:cNvSpPr txBox="true"/>
            <p:nvPr/>
          </p:nvSpPr>
          <p:spPr>
            <a:xfrm>
              <a:off x="0" y="-28575"/>
              <a:ext cx="1123425" cy="1614075"/>
            </a:xfrm>
            <a:prstGeom prst="rect">
              <a:avLst/>
            </a:prstGeom>
          </p:spPr>
          <p:txBody>
            <a:bodyPr anchor="ctr" rtlCol="false" tIns="43987" lIns="43987" bIns="43987" rIns="43987"/>
            <a:lstStyle/>
            <a:p>
              <a:pPr algn="ctr">
                <a:lnSpc>
                  <a:spcPts val="1745"/>
                </a:lnSpc>
              </a:pPr>
            </a:p>
          </p:txBody>
        </p:sp>
      </p:grpSp>
      <p:sp>
        <p:nvSpPr>
          <p:cNvPr name="TextBox 18" id="18"/>
          <p:cNvSpPr txBox="true"/>
          <p:nvPr/>
        </p:nvSpPr>
        <p:spPr>
          <a:xfrm rot="0">
            <a:off x="10072612" y="4681998"/>
            <a:ext cx="2921642" cy="3735890"/>
          </a:xfrm>
          <a:prstGeom prst="rect">
            <a:avLst/>
          </a:prstGeom>
        </p:spPr>
        <p:txBody>
          <a:bodyPr anchor="t" rtlCol="false" tIns="0" lIns="0" bIns="0" rIns="0">
            <a:spAutoFit/>
          </a:bodyPr>
          <a:lstStyle/>
          <a:p>
            <a:pPr marL="282569" indent="-141284" lvl="1">
              <a:lnSpc>
                <a:spcPts val="1976"/>
              </a:lnSpc>
              <a:buFont typeface="Arial"/>
              <a:buChar char="•"/>
            </a:pPr>
            <a:r>
              <a:rPr lang="en-US" sz="1308" spc="-128">
                <a:solidFill>
                  <a:srgbClr val="4D3602"/>
                </a:solidFill>
                <a:latin typeface="Canva Sans"/>
              </a:rPr>
              <a:t>Nous prions pour le mouvement missionnaire mondial, et en particulier pour le Congrès mondial de Séoul en septembre 2024, afin que des impulsions missionnaires fortes soient données dans le monde entier.</a:t>
            </a:r>
          </a:p>
          <a:p>
            <a:pPr marL="282569" indent="-141284" lvl="1">
              <a:lnSpc>
                <a:spcPts val="1976"/>
              </a:lnSpc>
              <a:buFont typeface="Arial"/>
              <a:buChar char="•"/>
            </a:pPr>
            <a:r>
              <a:rPr lang="en-US" sz="1308" spc="-128">
                <a:solidFill>
                  <a:srgbClr val="4D3602"/>
                </a:solidFill>
                <a:latin typeface="Canva Sans"/>
              </a:rPr>
              <a:t>Nous prions pour nous, afin que nous puissions resserrer les liens avec nos sœurs et nos frères au-delà de toutes les frontières, en particulier avec les églises de langues étrangères dans nos pays.</a:t>
            </a:r>
          </a:p>
          <a:p>
            <a:pPr marL="282569" indent="-141284" lvl="1">
              <a:lnSpc>
                <a:spcPts val="1976"/>
              </a:lnSpc>
              <a:buFont typeface="Arial"/>
              <a:buChar char="•"/>
            </a:pPr>
            <a:r>
              <a:rPr lang="en-US" sz="1308" spc="-128">
                <a:solidFill>
                  <a:srgbClr val="4D3602"/>
                </a:solidFill>
                <a:latin typeface="Canva Sans"/>
              </a:rPr>
              <a:t>Nous prions pour une nouvelle foi, un nouvel espoir et de nouveaux élans spirituels chez nous aussi.</a:t>
            </a:r>
          </a:p>
          <a:p>
            <a:pPr>
              <a:lnSpc>
                <a:spcPts val="1976"/>
              </a:lnSpc>
            </a:pPr>
          </a:p>
        </p:txBody>
      </p:sp>
      <p:sp>
        <p:nvSpPr>
          <p:cNvPr name="TextBox 19" id="19"/>
          <p:cNvSpPr txBox="true"/>
          <p:nvPr/>
        </p:nvSpPr>
        <p:spPr>
          <a:xfrm rot="0">
            <a:off x="13865290" y="4789901"/>
            <a:ext cx="2894285" cy="4085527"/>
          </a:xfrm>
          <a:prstGeom prst="rect">
            <a:avLst/>
          </a:prstGeom>
        </p:spPr>
        <p:txBody>
          <a:bodyPr anchor="t" rtlCol="false" tIns="0" lIns="0" bIns="0" rIns="0">
            <a:spAutoFit/>
          </a:bodyPr>
          <a:lstStyle/>
          <a:p>
            <a:pPr algn="just">
              <a:lnSpc>
                <a:spcPts val="1675"/>
              </a:lnSpc>
            </a:pPr>
            <a:r>
              <a:rPr lang="en-US" sz="1308" spc="-133">
                <a:solidFill>
                  <a:srgbClr val="4D3602"/>
                </a:solidFill>
                <a:latin typeface="Canva Sans"/>
              </a:rPr>
              <a:t>Oh, que ton feu s'allume vite, qu'il se répande sur toute la terre ! Oh, Seigneur, donne à ta moisson de nombreux serviteurs qui travaillent fidèlement. Ô maître de la moisson, regarde : la moisson est grande, le nombre des serviteurs est petit. Donne ta parole à de grands groupes d'évangélistes puissants ; hâte-toi de nous secourir, et de percer le royaume de Satan avec force. O Seigneur, étends bientôt ton règne sur la terre entière, à la gloire de ton nom ! Tu achèveras ton œuvre glorieuse, toi qui es le salut et le juge du monde ; tu feras disparaître le malheur de l'humanité, si sombre que soit maintenant ton chemin, ô Saint. C'est pourquoi la foi ne cesse de t'implorer ; tu agis au-delà de la demande et de la compréhension. </a:t>
            </a:r>
          </a:p>
          <a:p>
            <a:pPr algn="just">
              <a:lnSpc>
                <a:spcPts val="1675"/>
              </a:lnSpc>
            </a:pPr>
            <a:r>
              <a:rPr lang="en-US" sz="1308" spc="-133">
                <a:solidFill>
                  <a:srgbClr val="4D3602"/>
                </a:solidFill>
                <a:latin typeface="Canva Sans"/>
              </a:rPr>
              <a:t>(Karl-Heinrich von Bogatzky 1750, Albert Knapp 1837)</a:t>
            </a:r>
          </a:p>
        </p:txBody>
      </p:sp>
      <p:sp>
        <p:nvSpPr>
          <p:cNvPr name="TextBox 20" id="20"/>
          <p:cNvSpPr txBox="true"/>
          <p:nvPr/>
        </p:nvSpPr>
        <p:spPr>
          <a:xfrm rot="0">
            <a:off x="10226361" y="699806"/>
            <a:ext cx="2970739" cy="290440"/>
          </a:xfrm>
          <a:prstGeom prst="rect">
            <a:avLst/>
          </a:prstGeom>
        </p:spPr>
        <p:txBody>
          <a:bodyPr anchor="t" rtlCol="false" tIns="0" lIns="0" bIns="0" rIns="0">
            <a:spAutoFit/>
          </a:bodyPr>
          <a:lstStyle/>
          <a:p>
            <a:pPr>
              <a:lnSpc>
                <a:spcPts val="2332"/>
              </a:lnSpc>
            </a:pPr>
            <a:r>
              <a:rPr lang="en-US" sz="1665">
                <a:solidFill>
                  <a:srgbClr val="C78C49"/>
                </a:solidFill>
                <a:latin typeface="Canva Sans Bold"/>
              </a:rPr>
              <a:t>Louanges et remerciements</a:t>
            </a:r>
          </a:p>
        </p:txBody>
      </p:sp>
      <p:sp>
        <p:nvSpPr>
          <p:cNvPr name="TextBox 21" id="21"/>
          <p:cNvSpPr txBox="true"/>
          <p:nvPr/>
        </p:nvSpPr>
        <p:spPr>
          <a:xfrm rot="0">
            <a:off x="14150913" y="680162"/>
            <a:ext cx="2632950" cy="290440"/>
          </a:xfrm>
          <a:prstGeom prst="rect">
            <a:avLst/>
          </a:prstGeom>
        </p:spPr>
        <p:txBody>
          <a:bodyPr anchor="t" rtlCol="false" tIns="0" lIns="0" bIns="0" rIns="0">
            <a:spAutoFit/>
          </a:bodyPr>
          <a:lstStyle/>
          <a:p>
            <a:pPr algn="r">
              <a:lnSpc>
                <a:spcPts val="2332"/>
              </a:lnSpc>
            </a:pPr>
            <a:r>
              <a:rPr lang="en-US" sz="1665">
                <a:solidFill>
                  <a:srgbClr val="C78C49"/>
                </a:solidFill>
                <a:latin typeface="Canva Sans Bold"/>
              </a:rPr>
              <a:t>Repentance</a:t>
            </a:r>
          </a:p>
        </p:txBody>
      </p:sp>
      <p:sp>
        <p:nvSpPr>
          <p:cNvPr name="TextBox 22" id="22"/>
          <p:cNvSpPr txBox="true"/>
          <p:nvPr/>
        </p:nvSpPr>
        <p:spPr>
          <a:xfrm rot="0">
            <a:off x="13254447" y="4516874"/>
            <a:ext cx="3300444" cy="290440"/>
          </a:xfrm>
          <a:prstGeom prst="rect">
            <a:avLst/>
          </a:prstGeom>
        </p:spPr>
        <p:txBody>
          <a:bodyPr anchor="t" rtlCol="false" tIns="0" lIns="0" bIns="0" rIns="0">
            <a:spAutoFit/>
          </a:bodyPr>
          <a:lstStyle/>
          <a:p>
            <a:pPr algn="r">
              <a:lnSpc>
                <a:spcPts val="2332"/>
              </a:lnSpc>
            </a:pPr>
            <a:r>
              <a:rPr lang="en-US" sz="1665">
                <a:solidFill>
                  <a:srgbClr val="C78C49"/>
                </a:solidFill>
                <a:latin typeface="Canva Sans Bold"/>
              </a:rPr>
              <a:t>Je pourrais prier ainsi</a:t>
            </a:r>
          </a:p>
        </p:txBody>
      </p:sp>
      <p:sp>
        <p:nvSpPr>
          <p:cNvPr name="TextBox 23" id="23"/>
          <p:cNvSpPr txBox="true"/>
          <p:nvPr/>
        </p:nvSpPr>
        <p:spPr>
          <a:xfrm rot="0">
            <a:off x="10228335" y="4439182"/>
            <a:ext cx="3300444" cy="290440"/>
          </a:xfrm>
          <a:prstGeom prst="rect">
            <a:avLst/>
          </a:prstGeom>
        </p:spPr>
        <p:txBody>
          <a:bodyPr anchor="t" rtlCol="false" tIns="0" lIns="0" bIns="0" rIns="0">
            <a:spAutoFit/>
          </a:bodyPr>
          <a:lstStyle/>
          <a:p>
            <a:pPr>
              <a:lnSpc>
                <a:spcPts val="2332"/>
              </a:lnSpc>
            </a:pPr>
            <a:r>
              <a:rPr lang="en-US" sz="1665">
                <a:solidFill>
                  <a:srgbClr val="C78C49"/>
                </a:solidFill>
                <a:latin typeface="Canva Sans Bold"/>
              </a:rPr>
              <a:t>Intercession</a:t>
            </a:r>
          </a:p>
        </p:txBody>
      </p:sp>
      <p:sp>
        <p:nvSpPr>
          <p:cNvPr name="Freeform 24" id="24"/>
          <p:cNvSpPr/>
          <p:nvPr/>
        </p:nvSpPr>
        <p:spPr>
          <a:xfrm flipH="false" flipV="false" rot="1421350">
            <a:off x="-763475" y="7774334"/>
            <a:ext cx="8029474" cy="3392453"/>
          </a:xfrm>
          <a:custGeom>
            <a:avLst/>
            <a:gdLst/>
            <a:ahLst/>
            <a:cxnLst/>
            <a:rect r="r" b="b" t="t" l="l"/>
            <a:pathLst>
              <a:path h="3392453" w="8029474">
                <a:moveTo>
                  <a:pt x="0" y="0"/>
                </a:moveTo>
                <a:lnTo>
                  <a:pt x="8029474" y="0"/>
                </a:lnTo>
                <a:lnTo>
                  <a:pt x="8029474" y="3392453"/>
                </a:lnTo>
                <a:lnTo>
                  <a:pt x="0" y="3392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1194577">
            <a:off x="-730480" y="6578197"/>
            <a:ext cx="8945838" cy="3779617"/>
          </a:xfrm>
          <a:custGeom>
            <a:avLst/>
            <a:gdLst/>
            <a:ahLst/>
            <a:cxnLst/>
            <a:rect r="r" b="b" t="t" l="l"/>
            <a:pathLst>
              <a:path h="3779617" w="8945838">
                <a:moveTo>
                  <a:pt x="0" y="0"/>
                </a:moveTo>
                <a:lnTo>
                  <a:pt x="8945839" y="0"/>
                </a:lnTo>
                <a:lnTo>
                  <a:pt x="8945839" y="3779616"/>
                </a:lnTo>
                <a:lnTo>
                  <a:pt x="0" y="3779616"/>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655732" y="3646747"/>
            <a:ext cx="1294000" cy="1294000"/>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8" id="28"/>
            <p:cNvSpPr txBox="true"/>
            <p:nvPr/>
          </p:nvSpPr>
          <p:spPr>
            <a:xfrm>
              <a:off x="76200" y="47625"/>
              <a:ext cx="660400" cy="688975"/>
            </a:xfrm>
            <a:prstGeom prst="rect">
              <a:avLst/>
            </a:prstGeom>
          </p:spPr>
          <p:txBody>
            <a:bodyPr anchor="ctr" rtlCol="false" tIns="64425" lIns="64425" bIns="64425" rIns="64425"/>
            <a:lstStyle/>
            <a:p>
              <a:pPr algn="ctr">
                <a:lnSpc>
                  <a:spcPts val="1745"/>
                </a:lnSpc>
              </a:pPr>
            </a:p>
          </p:txBody>
        </p:sp>
      </p:grpSp>
      <p:sp>
        <p:nvSpPr>
          <p:cNvPr name="Freeform 29" id="29"/>
          <p:cNvSpPr/>
          <p:nvPr/>
        </p:nvSpPr>
        <p:spPr>
          <a:xfrm flipH="false" flipV="false" rot="0">
            <a:off x="12919698" y="3868027"/>
            <a:ext cx="824831" cy="851439"/>
          </a:xfrm>
          <a:custGeom>
            <a:avLst/>
            <a:gdLst/>
            <a:ahLst/>
            <a:cxnLst/>
            <a:rect r="r" b="b" t="t" l="l"/>
            <a:pathLst>
              <a:path h="851439" w="824831">
                <a:moveTo>
                  <a:pt x="0" y="0"/>
                </a:moveTo>
                <a:lnTo>
                  <a:pt x="824831" y="0"/>
                </a:lnTo>
                <a:lnTo>
                  <a:pt x="824831" y="851439"/>
                </a:lnTo>
                <a:lnTo>
                  <a:pt x="0" y="85143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grpSp>
        <p:nvGrpSpPr>
          <p:cNvPr name="Group 30" id="30"/>
          <p:cNvGrpSpPr/>
          <p:nvPr/>
        </p:nvGrpSpPr>
        <p:grpSpPr>
          <a:xfrm rot="0">
            <a:off x="-11701953" y="-4201577"/>
            <a:ext cx="9701840" cy="11390149"/>
            <a:chOff x="0" y="0"/>
            <a:chExt cx="12935786" cy="15186866"/>
          </a:xfrm>
        </p:grpSpPr>
        <p:sp>
          <p:nvSpPr>
            <p:cNvPr name="Freeform 31" id="31"/>
            <p:cNvSpPr/>
            <p:nvPr/>
          </p:nvSpPr>
          <p:spPr>
            <a:xfrm flipH="false" flipV="false" rot="2449189">
              <a:off x="760534" y="6826774"/>
              <a:ext cx="11977918" cy="5060670"/>
            </a:xfrm>
            <a:custGeom>
              <a:avLst/>
              <a:gdLst/>
              <a:ahLst/>
              <a:cxnLst/>
              <a:rect r="r" b="b" t="t" l="l"/>
              <a:pathLst>
                <a:path h="5060670" w="11977918">
                  <a:moveTo>
                    <a:pt x="0" y="0"/>
                  </a:moveTo>
                  <a:lnTo>
                    <a:pt x="11977918" y="0"/>
                  </a:lnTo>
                  <a:lnTo>
                    <a:pt x="11977918" y="5060670"/>
                  </a:lnTo>
                  <a:lnTo>
                    <a:pt x="0" y="5060670"/>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sp>
          <p:nvSpPr>
            <p:cNvPr name="Freeform 32" id="32"/>
            <p:cNvSpPr/>
            <p:nvPr/>
          </p:nvSpPr>
          <p:spPr>
            <a:xfrm flipH="false" flipV="false" rot="2449189">
              <a:off x="197335" y="3299422"/>
              <a:ext cx="11977918" cy="5060670"/>
            </a:xfrm>
            <a:custGeom>
              <a:avLst/>
              <a:gdLst/>
              <a:ahLst/>
              <a:cxnLst/>
              <a:rect r="r" b="b" t="t" l="l"/>
              <a:pathLst>
                <a:path h="5060670" w="11977918">
                  <a:moveTo>
                    <a:pt x="0" y="0"/>
                  </a:moveTo>
                  <a:lnTo>
                    <a:pt x="11977917" y="0"/>
                  </a:lnTo>
                  <a:lnTo>
                    <a:pt x="11977917" y="5060670"/>
                  </a:lnTo>
                  <a:lnTo>
                    <a:pt x="0" y="5060670"/>
                  </a:lnTo>
                  <a:lnTo>
                    <a:pt x="0" y="0"/>
                  </a:lnTo>
                  <a:close/>
                </a:path>
              </a:pathLst>
            </a:custGeom>
            <a:blipFill>
              <a:blip r:embed="rId2">
                <a:alphaModFix amt="18999"/>
                <a:extLst>
                  <a:ext uri="{96DAC541-7B7A-43D3-8B79-37D633B846F1}">
                    <asvg:svgBlip xmlns:asvg="http://schemas.microsoft.com/office/drawing/2016/SVG/main" r:embed="rId3"/>
                  </a:ext>
                </a:extLst>
              </a:blip>
              <a:stretch>
                <a:fillRect l="0" t="0" r="0" b="0"/>
              </a:stretch>
            </a:blipFill>
          </p:spPr>
        </p:sp>
      </p:grpSp>
      <p:sp>
        <p:nvSpPr>
          <p:cNvPr name="Freeform 33" id="33"/>
          <p:cNvSpPr/>
          <p:nvPr/>
        </p:nvSpPr>
        <p:spPr>
          <a:xfrm flipH="false" flipV="false" rot="-795469">
            <a:off x="-561473" y="438931"/>
            <a:ext cx="6269042" cy="3808443"/>
          </a:xfrm>
          <a:custGeom>
            <a:avLst/>
            <a:gdLst/>
            <a:ahLst/>
            <a:cxnLst/>
            <a:rect r="r" b="b" t="t" l="l"/>
            <a:pathLst>
              <a:path h="3808443" w="6269042">
                <a:moveTo>
                  <a:pt x="0" y="0"/>
                </a:moveTo>
                <a:lnTo>
                  <a:pt x="6269043" y="0"/>
                </a:lnTo>
                <a:lnTo>
                  <a:pt x="6269043" y="3808443"/>
                </a:lnTo>
                <a:lnTo>
                  <a:pt x="0" y="3808443"/>
                </a:lnTo>
                <a:lnTo>
                  <a:pt x="0" y="0"/>
                </a:lnTo>
                <a:close/>
              </a:path>
            </a:pathLst>
          </a:custGeom>
          <a:blipFill>
            <a:blip r:embed="rId6">
              <a:alphaModFix amt="31000"/>
              <a:extLst>
                <a:ext uri="{96DAC541-7B7A-43D3-8B79-37D633B846F1}">
                  <asvg:svgBlip xmlns:asvg="http://schemas.microsoft.com/office/drawing/2016/SVG/main" r:embed="rId7"/>
                </a:ext>
              </a:extLst>
            </a:blip>
            <a:stretch>
              <a:fillRect l="0" t="0" r="0" b="0"/>
            </a:stretch>
          </a:blipFill>
        </p:spPr>
      </p:sp>
      <p:sp>
        <p:nvSpPr>
          <p:cNvPr name="TextBox 34" id="34"/>
          <p:cNvSpPr txBox="true"/>
          <p:nvPr/>
        </p:nvSpPr>
        <p:spPr>
          <a:xfrm rot="0">
            <a:off x="800940" y="3587096"/>
            <a:ext cx="9341671" cy="1918413"/>
          </a:xfrm>
          <a:prstGeom prst="rect">
            <a:avLst/>
          </a:prstGeom>
        </p:spPr>
        <p:txBody>
          <a:bodyPr anchor="t" rtlCol="false" tIns="0" lIns="0" bIns="0" rIns="0">
            <a:spAutoFit/>
          </a:bodyPr>
          <a:lstStyle/>
          <a:p>
            <a:pPr algn="ctr">
              <a:lnSpc>
                <a:spcPts val="7844"/>
              </a:lnSpc>
            </a:pPr>
            <a:r>
              <a:rPr lang="en-US" sz="5603">
                <a:solidFill>
                  <a:srgbClr val="000000"/>
                </a:solidFill>
                <a:latin typeface="Canva Sans Bold"/>
              </a:rPr>
              <a:t>La mission de Dieu ... se poursuit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DAF1yhgHTl0</dc:identifier>
  <dcterms:modified xsi:type="dcterms:W3CDTF">2011-08-01T06:04:30Z</dcterms:modified>
  <cp:revision>1</cp:revision>
  <dc:title>DIEU INVITE -Booklet-BCC-final (Presentation)</dc:title>
</cp:coreProperties>
</file>